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United States - Herbicide Resistance Action Committee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Global Herbicide Resistance Action Committee</a:t>
            </a:r>
          </a:p>
          <a:p>
            <a:r>
              <a:rPr lang="en-US"/>
              <a:t>May 14, </a:t>
            </a:r>
            <a:r>
              <a:rPr lang="en-US" dirty="0"/>
              <a:t>2017</a:t>
            </a:r>
          </a:p>
          <a:p>
            <a:r>
              <a:rPr lang="en-US" dirty="0"/>
              <a:t>Denver, Colorado, United States</a:t>
            </a:r>
          </a:p>
        </p:txBody>
      </p:sp>
    </p:spTree>
    <p:extLst>
      <p:ext uri="{BB962C8B-B14F-4D97-AF65-F5344CB8AC3E}">
        <p14:creationId xmlns:p14="http://schemas.microsoft.com/office/powerpoint/2010/main" val="3708421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Participants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711694"/>
              </p:ext>
            </p:extLst>
          </p:nvPr>
        </p:nvGraphicFramePr>
        <p:xfrm>
          <a:off x="2362200" y="1167130"/>
          <a:ext cx="6400800" cy="5356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9450">
                  <a:extLst>
                    <a:ext uri="{9D8B030D-6E8A-4147-A177-3AD203B41FA5}">
                      <a16:colId xmlns:a16="http://schemas.microsoft.com/office/drawing/2014/main" val="3059272588"/>
                    </a:ext>
                  </a:extLst>
                </a:gridCol>
                <a:gridCol w="3031350">
                  <a:extLst>
                    <a:ext uri="{9D8B030D-6E8A-4147-A177-3AD203B41FA5}">
                      <a16:colId xmlns:a16="http://schemas.microsoft.com/office/drawing/2014/main" val="164488837"/>
                    </a:ext>
                  </a:extLst>
                </a:gridCol>
              </a:tblGrid>
              <a:tr h="312814">
                <a:tc>
                  <a:txBody>
                    <a:bodyPr/>
                    <a:lstStyle/>
                    <a:p>
                      <a:r>
                        <a:rPr lang="en-US" sz="1400" dirty="0"/>
                        <a:t>Participant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Affiliation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422012"/>
                  </a:ext>
                </a:extLst>
              </a:tr>
              <a:tr h="312814">
                <a:tc>
                  <a:txBody>
                    <a:bodyPr/>
                    <a:lstStyle/>
                    <a:p>
                      <a:r>
                        <a:rPr lang="en-US" sz="1400" dirty="0"/>
                        <a:t>Michael Horak (Chair)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Monsanto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2464695"/>
                  </a:ext>
                </a:extLst>
              </a:tr>
              <a:tr h="312814">
                <a:tc>
                  <a:txBody>
                    <a:bodyPr/>
                    <a:lstStyle/>
                    <a:p>
                      <a:r>
                        <a:rPr lang="en-US" sz="1400" dirty="0"/>
                        <a:t>Dawn</a:t>
                      </a:r>
                      <a:r>
                        <a:rPr lang="en-US" sz="1400" baseline="0" dirty="0"/>
                        <a:t> Refsell (Communications)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Valent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8050670"/>
                  </a:ext>
                </a:extLst>
              </a:tr>
              <a:tr h="351878">
                <a:tc>
                  <a:txBody>
                    <a:bodyPr/>
                    <a:lstStyle/>
                    <a:p>
                      <a:r>
                        <a:rPr lang="en-US" sz="1400" dirty="0"/>
                        <a:t>Mike Moechnig (Secretary – Treasurer)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Dow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baseline="0" dirty="0" err="1"/>
                        <a:t>Agrosciences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7381074"/>
                  </a:ext>
                </a:extLst>
              </a:tr>
              <a:tr h="312814">
                <a:tc>
                  <a:txBody>
                    <a:bodyPr/>
                    <a:lstStyle/>
                    <a:p>
                      <a:r>
                        <a:rPr lang="en-US" sz="1400" dirty="0"/>
                        <a:t>David</a:t>
                      </a:r>
                      <a:r>
                        <a:rPr lang="en-US" sz="1400" baseline="0" dirty="0"/>
                        <a:t> Simpson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Dow </a:t>
                      </a:r>
                      <a:r>
                        <a:rPr lang="en-US" sz="1400" dirty="0" err="1"/>
                        <a:t>Agrosciences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062798"/>
                  </a:ext>
                </a:extLst>
              </a:tr>
              <a:tr h="312814">
                <a:tc>
                  <a:txBody>
                    <a:bodyPr/>
                    <a:lstStyle/>
                    <a:p>
                      <a:r>
                        <a:rPr lang="en-US" sz="1400" dirty="0"/>
                        <a:t>Arlene Cotie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Bayer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460365"/>
                  </a:ext>
                </a:extLst>
              </a:tr>
              <a:tr h="312814">
                <a:tc>
                  <a:txBody>
                    <a:bodyPr/>
                    <a:lstStyle/>
                    <a:p>
                      <a:r>
                        <a:rPr lang="en-US" sz="1400" dirty="0"/>
                        <a:t>Andy</a:t>
                      </a:r>
                      <a:r>
                        <a:rPr lang="en-US" sz="1400" baseline="0" dirty="0"/>
                        <a:t> Kendig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ADAMA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755596"/>
                  </a:ext>
                </a:extLst>
              </a:tr>
              <a:tr h="312814">
                <a:tc>
                  <a:txBody>
                    <a:bodyPr/>
                    <a:lstStyle/>
                    <a:p>
                      <a:r>
                        <a:rPr lang="en-US" sz="1400" dirty="0"/>
                        <a:t>Carroll Moseley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Syngenta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98044"/>
                  </a:ext>
                </a:extLst>
              </a:tr>
              <a:tr h="312814">
                <a:tc>
                  <a:txBody>
                    <a:bodyPr/>
                    <a:lstStyle/>
                    <a:p>
                      <a:r>
                        <a:rPr lang="en-US" sz="1400" dirty="0"/>
                        <a:t>Dane Bowers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Syngenta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771070"/>
                  </a:ext>
                </a:extLst>
              </a:tr>
              <a:tr h="312814">
                <a:tc>
                  <a:txBody>
                    <a:bodyPr/>
                    <a:lstStyle/>
                    <a:p>
                      <a:r>
                        <a:rPr lang="en-US" sz="1400" dirty="0"/>
                        <a:t>Craig Alford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Dupont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74605"/>
                  </a:ext>
                </a:extLst>
              </a:tr>
              <a:tr h="312814">
                <a:tc>
                  <a:txBody>
                    <a:bodyPr/>
                    <a:lstStyle/>
                    <a:p>
                      <a:r>
                        <a:rPr lang="en-US" sz="1400" dirty="0"/>
                        <a:t>David Johnson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Dupont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7758871"/>
                  </a:ext>
                </a:extLst>
              </a:tr>
              <a:tr h="312814">
                <a:tc>
                  <a:txBody>
                    <a:bodyPr/>
                    <a:lstStyle/>
                    <a:p>
                      <a:r>
                        <a:rPr lang="en-US" sz="1400" dirty="0"/>
                        <a:t>Greg Elmore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Monsanto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5689776"/>
                  </a:ext>
                </a:extLst>
              </a:tr>
              <a:tr h="312814">
                <a:tc>
                  <a:txBody>
                    <a:bodyPr/>
                    <a:lstStyle/>
                    <a:p>
                      <a:r>
                        <a:rPr lang="en-US" sz="1400" dirty="0"/>
                        <a:t>Peter Porpiglia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AmVac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3356275"/>
                  </a:ext>
                </a:extLst>
              </a:tr>
              <a:tr h="312814">
                <a:tc>
                  <a:txBody>
                    <a:bodyPr/>
                    <a:lstStyle/>
                    <a:p>
                      <a:r>
                        <a:rPr lang="en-US" sz="1400" dirty="0"/>
                        <a:t>Sandra Shinn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FMC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2459817"/>
                  </a:ext>
                </a:extLst>
              </a:tr>
              <a:tr h="312814">
                <a:tc>
                  <a:txBody>
                    <a:bodyPr/>
                    <a:lstStyle/>
                    <a:p>
                      <a:r>
                        <a:rPr lang="en-US" sz="1400" dirty="0"/>
                        <a:t>Shane Hennigh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BASF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829258"/>
                  </a:ext>
                </a:extLst>
              </a:tr>
              <a:tr h="312814">
                <a:tc>
                  <a:txBody>
                    <a:bodyPr/>
                    <a:lstStyle/>
                    <a:p>
                      <a:r>
                        <a:rPr lang="en-US" sz="1400" dirty="0"/>
                        <a:t>Siyuan</a:t>
                      </a:r>
                      <a:r>
                        <a:rPr lang="en-US" sz="1400" baseline="0" dirty="0"/>
                        <a:t> Tan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BASF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1264834"/>
                  </a:ext>
                </a:extLst>
              </a:tr>
              <a:tr h="312814">
                <a:tc>
                  <a:txBody>
                    <a:bodyPr/>
                    <a:lstStyle/>
                    <a:p>
                      <a:r>
                        <a:rPr lang="en-US" sz="1400" dirty="0"/>
                        <a:t>Ray McAllister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Crop Life</a:t>
                      </a:r>
                      <a:r>
                        <a:rPr lang="en-US" sz="1400" baseline="0" dirty="0"/>
                        <a:t> America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21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5116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 HRAC Background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 HRAC has existed in various forms for many years</a:t>
            </a:r>
          </a:p>
          <a:p>
            <a:pPr lvl="1"/>
            <a:r>
              <a:rPr lang="en-US" dirty="0"/>
              <a:t>Previous to about 2 years ago, had been closely integrated with Global HRAC</a:t>
            </a:r>
          </a:p>
          <a:p>
            <a:r>
              <a:rPr lang="en-US" dirty="0"/>
              <a:t>Since 2015 US HRAC and Global HRAC have worked to separate and focus on specific areas – US focus &amp; Global focus.  Still aligned on key herbicide resistance areas but working in with different focus</a:t>
            </a:r>
          </a:p>
          <a:p>
            <a:r>
              <a:rPr lang="en-US" dirty="0"/>
              <a:t>Budget &amp; Oversight:</a:t>
            </a:r>
          </a:p>
          <a:p>
            <a:pPr lvl="1"/>
            <a:r>
              <a:rPr lang="en-US" dirty="0"/>
              <a:t>US HRAC self-funds from member fees  </a:t>
            </a:r>
          </a:p>
          <a:p>
            <a:pPr lvl="1"/>
            <a:r>
              <a:rPr lang="en-US" dirty="0"/>
              <a:t>Oversight is provided through an agreement with </a:t>
            </a:r>
            <a:r>
              <a:rPr lang="en-US" dirty="0" err="1"/>
              <a:t>CropLife</a:t>
            </a:r>
            <a:r>
              <a:rPr lang="en-US" dirty="0"/>
              <a:t> America</a:t>
            </a:r>
          </a:p>
          <a:p>
            <a:pPr lvl="1"/>
            <a:r>
              <a:rPr lang="en-US" dirty="0"/>
              <a:t>US HRAC operates under a constitution of operating procedures and with full consideration of anti-trust guidance  </a:t>
            </a:r>
          </a:p>
        </p:txBody>
      </p:sp>
    </p:spTree>
    <p:extLst>
      <p:ext uri="{BB962C8B-B14F-4D97-AF65-F5344CB8AC3E}">
        <p14:creationId xmlns:p14="http://schemas.microsoft.com/office/powerpoint/2010/main" val="3356207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Activities (May 2016 – April 2017)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Several responses and comments to the U.S. EPA’s proposed guidelines on Herbicide Resistance Management Plans</a:t>
            </a:r>
          </a:p>
          <a:p>
            <a:r>
              <a:rPr lang="en-US" dirty="0"/>
              <a:t>Engagement with Weed Science Society of America (WSSA) committees: Herbicide resistant plants, Herbicide resistance education, Policy</a:t>
            </a:r>
          </a:p>
          <a:p>
            <a:r>
              <a:rPr lang="en-US" dirty="0"/>
              <a:t>Response and comments regarding EPA to the Office of Independent Council</a:t>
            </a:r>
          </a:p>
          <a:p>
            <a:r>
              <a:rPr lang="en-US" dirty="0"/>
              <a:t>Planning and implementation of US HRAC Strategy Session</a:t>
            </a:r>
          </a:p>
          <a:p>
            <a:r>
              <a:rPr lang="en-US" dirty="0"/>
              <a:t>Meeting with EPA at WSSA to discuss Herbicide Resistance Management guidelines and plans</a:t>
            </a:r>
          </a:p>
          <a:p>
            <a:r>
              <a:rPr lang="en-US" dirty="0"/>
              <a:t>Budget development and planning for FY 2016</a:t>
            </a:r>
          </a:p>
        </p:txBody>
      </p:sp>
    </p:spTree>
    <p:extLst>
      <p:ext uri="{BB962C8B-B14F-4D97-AF65-F5344CB8AC3E}">
        <p14:creationId xmlns:p14="http://schemas.microsoft.com/office/powerpoint/2010/main" val="4221704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Initiatives identified from the strategy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Impacting regulatory requirements</a:t>
            </a:r>
          </a:p>
          <a:p>
            <a:r>
              <a:rPr lang="en-US" dirty="0"/>
              <a:t>Collaboration on herbicide resistance management conditions of registration</a:t>
            </a:r>
          </a:p>
          <a:p>
            <a:r>
              <a:rPr lang="en-US" dirty="0"/>
              <a:t>Integration areas of US HRAC and WSSA</a:t>
            </a:r>
          </a:p>
          <a:p>
            <a:r>
              <a:rPr lang="en-US" dirty="0"/>
              <a:t>Expanding membership</a:t>
            </a:r>
          </a:p>
          <a:p>
            <a:r>
              <a:rPr lang="en-US" dirty="0"/>
              <a:t>Education</a:t>
            </a:r>
          </a:p>
        </p:txBody>
      </p:sp>
    </p:spTree>
    <p:extLst>
      <p:ext uri="{BB962C8B-B14F-4D97-AF65-F5344CB8AC3E}">
        <p14:creationId xmlns:p14="http://schemas.microsoft.com/office/powerpoint/2010/main" val="2043672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 and alignment with Global HRAC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Good alignment with Global – several members have roles on both committee</a:t>
            </a:r>
          </a:p>
          <a:p>
            <a:r>
              <a:rPr lang="en-US" dirty="0"/>
              <a:t>Continued communication with Global – Global chair attends US HRAC meetings</a:t>
            </a:r>
          </a:p>
          <a:p>
            <a:r>
              <a:rPr lang="en-US" dirty="0"/>
              <a:t>Sharing of information </a:t>
            </a:r>
          </a:p>
          <a:p>
            <a:r>
              <a:rPr lang="en-US" dirty="0"/>
              <a:t>Possibilities to explore</a:t>
            </a:r>
          </a:p>
          <a:p>
            <a:pPr lvl="1"/>
            <a:r>
              <a:rPr lang="en-US" dirty="0" err="1"/>
              <a:t>Sub page</a:t>
            </a:r>
            <a:r>
              <a:rPr lang="en-US" dirty="0"/>
              <a:t> on website?</a:t>
            </a:r>
          </a:p>
          <a:p>
            <a:pPr lvl="1"/>
            <a:r>
              <a:rPr lang="en-US"/>
              <a:t>Aligned development </a:t>
            </a:r>
            <a:r>
              <a:rPr lang="en-US" dirty="0"/>
              <a:t>of educational or </a:t>
            </a:r>
            <a:r>
              <a:rPr lang="en-US"/>
              <a:t>technical materials?</a:t>
            </a:r>
            <a:endParaRPr lang="en-US" dirty="0"/>
          </a:p>
          <a:p>
            <a:pPr lvl="1"/>
            <a:endParaRPr lang="en-US" dirty="0"/>
          </a:p>
          <a:p>
            <a:pPr marL="40005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63841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</TotalTime>
  <Words>346</Words>
  <Application>Microsoft Office PowerPoint</Application>
  <PresentationFormat>Widescreen</PresentationFormat>
  <Paragraphs>67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United States - Herbicide Resistance Action Committee</vt:lpstr>
      <vt:lpstr>Participants</vt:lpstr>
      <vt:lpstr>US HRAC Background Information</vt:lpstr>
      <vt:lpstr>Activities (May 2016 – April 2017)</vt:lpstr>
      <vt:lpstr>Initiatives identified from the strategy session</vt:lpstr>
      <vt:lpstr>Expectations and alignment with Global HRAC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United States - Herbicide Resistance Action Committee</dc:title>
  <dc:creator>HORAK, MICHAEL J [AG/1000]</dc:creator>
  <cp:lastModifiedBy>HORAK, MICHAEL J [AG/1000]</cp:lastModifiedBy>
  <cp:revision>10</cp:revision>
  <dcterms:created xsi:type="dcterms:W3CDTF">2017-05-11T19:46:48Z</dcterms:created>
  <dcterms:modified xsi:type="dcterms:W3CDTF">2017-05-12T15:47:53Z</dcterms:modified>
</cp:coreProperties>
</file>