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65" r:id="rId4"/>
    <p:sldId id="260" r:id="rId5"/>
    <p:sldId id="294" r:id="rId6"/>
    <p:sldId id="290" r:id="rId7"/>
    <p:sldId id="293" r:id="rId8"/>
    <p:sldId id="291" r:id="rId9"/>
    <p:sldId id="264" r:id="rId10"/>
    <p:sldId id="263" r:id="rId11"/>
    <p:sldId id="268" r:id="rId12"/>
    <p:sldId id="270" r:id="rId13"/>
    <p:sldId id="266" r:id="rId1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715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413259\Documents\MKT%20Int\Inv%20de%20Mdo\Top%205%20por%20segmento_ppt%20STC%20%20Abril%20201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947576528330694E-2"/>
          <c:y val="0.11680002758377035"/>
          <c:w val="0.88385102560844342"/>
          <c:h val="0.70543178283259811"/>
        </c:manualLayout>
      </c:layout>
      <c:pieChart>
        <c:varyColors val="1"/>
        <c:ser>
          <c:idx val="0"/>
          <c:order val="0"/>
          <c:tx>
            <c:strRef>
              <c:f>'segmentos CP'!$B$1</c:f>
              <c:strCache>
                <c:ptCount val="1"/>
                <c:pt idx="0">
                  <c:v>MS% 2015/ Mdo Total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0000"/>
                </a:schemeClr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70000"/>
                </a:schemeClr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tint val="90000"/>
                </a:schemeClr>
              </a:solidFill>
              <a:ln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90000"/>
                </a:schemeClr>
              </a:solidFill>
              <a:ln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3">
                  <a:shade val="70000"/>
                </a:schemeClr>
              </a:solidFill>
              <a:ln>
                <a:noFill/>
              </a:ln>
              <a:effectLst/>
            </c:spPr>
          </c:dPt>
          <c:dPt>
            <c:idx val="5"/>
            <c:bubble3D val="0"/>
            <c:spPr>
              <a:solidFill>
                <a:schemeClr val="accent3">
                  <a:shade val="50000"/>
                </a:schemeClr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0.23602038045277357"/>
                  <c:y val="-0.2243630345359196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72%</a:t>
                    </a:r>
                    <a:endParaRPr lang="en-US" sz="18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07874067330388"/>
                      <c:h val="6.7483410770990002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1147851204017548"/>
                  <c:y val="8.5812448309950898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tx1"/>
                        </a:solidFill>
                      </a:rPr>
                      <a:t>12%</a:t>
                    </a:r>
                    <a:endParaRPr lang="en-US" sz="14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7393076169996491E-2"/>
                  <c:y val="-1.7045258637994661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tx1"/>
                        </a:solidFill>
                      </a:rPr>
                      <a:t>10%</a:t>
                    </a:r>
                    <a:endParaRPr lang="en-US" sz="14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0559790260717581E-2"/>
                  <c:y val="-2.0808270596787151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tx1"/>
                        </a:solidFill>
                      </a:rPr>
                      <a:t>3%</a:t>
                    </a:r>
                    <a:endParaRPr lang="en-US" sz="14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887768127631273E-2"/>
                  <c:y val="-2.1939016251280592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tx1"/>
                        </a:solidFill>
                      </a:rPr>
                      <a:t>2%</a:t>
                    </a:r>
                    <a:endParaRPr lang="en-US" sz="14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9.3697535700986337E-2"/>
                  <c:y val="3.074126187247513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>
                        <a:solidFill>
                          <a:schemeClr val="tx1"/>
                        </a:solidFill>
                      </a:rPr>
                      <a:t>1%</a:t>
                    </a:r>
                    <a:endParaRPr lang="en-US" sz="14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'segmentos CP'!$A$2:$A$7</c:f>
              <c:strCache>
                <c:ptCount val="6"/>
                <c:pt idx="0">
                  <c:v>HERBICIDAS</c:v>
                </c:pt>
                <c:pt idx="1">
                  <c:v>INSECTICIDAS</c:v>
                </c:pt>
                <c:pt idx="2">
                  <c:v>FUNGICIDAS</c:v>
                </c:pt>
                <c:pt idx="3">
                  <c:v>CURASEMILLAS</c:v>
                </c:pt>
                <c:pt idx="4">
                  <c:v>COADYUVANTES</c:v>
                </c:pt>
                <c:pt idx="5">
                  <c:v>OTROS</c:v>
                </c:pt>
              </c:strCache>
            </c:strRef>
          </c:cat>
          <c:val>
            <c:numRef>
              <c:f>'segmentos CP'!$B$2:$B$7</c:f>
              <c:numCache>
                <c:formatCode>0.00%</c:formatCode>
                <c:ptCount val="6"/>
                <c:pt idx="0">
                  <c:v>0.71883459908589253</c:v>
                </c:pt>
                <c:pt idx="1">
                  <c:v>0.12368109875294346</c:v>
                </c:pt>
                <c:pt idx="2">
                  <c:v>9.7281381937371972E-2</c:v>
                </c:pt>
                <c:pt idx="3">
                  <c:v>3.2812707010918492E-2</c:v>
                </c:pt>
                <c:pt idx="4">
                  <c:v>1.9187076778322078E-2</c:v>
                </c:pt>
                <c:pt idx="5">
                  <c:v>8.2031364345515091E-3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0842383685044736E-2"/>
          <c:y val="0.86704953317774947"/>
          <c:w val="0.89536979584934018"/>
          <c:h val="0.1149548906166531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s-AR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tx1"/>
      </a:solidFill>
      <a:prstDash val="solid"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591D9-BB7E-4BBF-9C47-F1998D78C4A1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244EF-94B2-4108-85BE-B3A1BB0523B4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2482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244EF-94B2-4108-85BE-B3A1BB0523B4}" type="slidenum">
              <a:rPr lang="es-AR" smtClean="0"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87717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058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50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3637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8330313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2964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56000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78073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2134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446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951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51061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9918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57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83F34-BABB-48A2-879A-7136F5D62B59}" type="datetimeFigureOut">
              <a:rPr lang="es-AR" smtClean="0"/>
              <a:t>07/05/2017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01E53-4FD0-4674-95DF-02F8B0C80B9D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391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weedscience.org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0.jpeg"/><Relationship Id="rId4" Type="http://schemas.openxmlformats.org/officeDocument/2006/relationships/image" Target="../media/image5.png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jpeg"/><Relationship Id="rId4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386104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>
                <a:solidFill>
                  <a:srgbClr val="008000"/>
                </a:solidFill>
              </a:rPr>
              <a:t>Comité de Acción de Resistencia a </a:t>
            </a:r>
            <a:r>
              <a:rPr lang="es-AR" sz="2400" b="1" dirty="0" smtClean="0">
                <a:solidFill>
                  <a:srgbClr val="008000"/>
                </a:solidFill>
              </a:rPr>
              <a:t>Herbicidas</a:t>
            </a:r>
          </a:p>
          <a:p>
            <a:pPr algn="ctr"/>
            <a:endParaRPr lang="es-AR" sz="2400" b="1" dirty="0">
              <a:solidFill>
                <a:srgbClr val="008000"/>
              </a:solidFill>
            </a:endParaRPr>
          </a:p>
          <a:p>
            <a:pPr algn="ctr"/>
            <a:endParaRPr lang="es-AR" sz="2400" b="1" dirty="0" smtClean="0">
              <a:solidFill>
                <a:srgbClr val="008000"/>
              </a:solidFill>
            </a:endParaRPr>
          </a:p>
          <a:p>
            <a:pPr algn="ctr"/>
            <a:r>
              <a:rPr lang="es-AR" sz="2400" b="1" dirty="0">
                <a:solidFill>
                  <a:srgbClr val="008000"/>
                </a:solidFill>
              </a:rPr>
              <a:t>	</a:t>
            </a:r>
            <a:r>
              <a:rPr lang="es-AR" sz="2400" b="1" dirty="0" smtClean="0">
                <a:solidFill>
                  <a:srgbClr val="008000"/>
                </a:solidFill>
              </a:rPr>
              <a:t>		      </a:t>
            </a:r>
            <a:r>
              <a:rPr lang="es-AR" sz="2000" b="1" dirty="0" smtClean="0">
                <a:solidFill>
                  <a:srgbClr val="008000"/>
                </a:solidFill>
              </a:rPr>
              <a:t>Rafael Frene. </a:t>
            </a:r>
            <a:r>
              <a:rPr lang="es-AR" sz="2000" b="1" dirty="0" err="1" smtClean="0">
                <a:solidFill>
                  <a:srgbClr val="008000"/>
                </a:solidFill>
              </a:rPr>
              <a:t>May</a:t>
            </a:r>
            <a:r>
              <a:rPr lang="es-AR" sz="2000" b="1" dirty="0" smtClean="0">
                <a:solidFill>
                  <a:srgbClr val="008000"/>
                </a:solidFill>
              </a:rPr>
              <a:t>, 2017</a:t>
            </a:r>
            <a:endParaRPr lang="es-AR" sz="2000" b="1" dirty="0">
              <a:solidFill>
                <a:srgbClr val="008000"/>
              </a:solidFill>
            </a:endParaRPr>
          </a:p>
        </p:txBody>
      </p:sp>
      <p:pic>
        <p:nvPicPr>
          <p:cNvPr id="2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409" y="764704"/>
            <a:ext cx="5331183" cy="286551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780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48573" y="188640"/>
            <a:ext cx="4355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 smtClean="0">
                <a:solidFill>
                  <a:srgbClr val="006600"/>
                </a:solidFill>
              </a:rPr>
              <a:t>Argentina </a:t>
            </a:r>
            <a:r>
              <a:rPr lang="es-AR" sz="2800" dirty="0" err="1" smtClean="0">
                <a:solidFill>
                  <a:srgbClr val="006600"/>
                </a:solidFill>
              </a:rPr>
              <a:t>Current</a:t>
            </a:r>
            <a:r>
              <a:rPr lang="es-AR" sz="2800" dirty="0" smtClean="0">
                <a:solidFill>
                  <a:srgbClr val="006600"/>
                </a:solidFill>
              </a:rPr>
              <a:t> </a:t>
            </a:r>
            <a:r>
              <a:rPr lang="es-AR" sz="2800" dirty="0" err="1" smtClean="0">
                <a:solidFill>
                  <a:srgbClr val="006600"/>
                </a:solidFill>
              </a:rPr>
              <a:t>situation</a:t>
            </a:r>
            <a:r>
              <a:rPr lang="es-AR" sz="2800" dirty="0" smtClean="0">
                <a:solidFill>
                  <a:srgbClr val="006600"/>
                </a:solidFill>
              </a:rPr>
              <a:t>:</a:t>
            </a:r>
            <a:endParaRPr lang="es-AR" sz="28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052736"/>
            <a:ext cx="7278116" cy="569674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1035" y="620688"/>
            <a:ext cx="862270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rgbClr val="0000FF"/>
                </a:solidFill>
                <a:latin typeface="segoe ui" panose="020B0502040204020203" pitchFamily="34" charset="0"/>
              </a:rPr>
              <a:t>Heap, I.  The International Survey of Herbicide Resistant Weeds.  Online.  Internet.  Sunday, May 7, 2017 .  Available  </a:t>
            </a:r>
            <a:r>
              <a:rPr lang="en-US" sz="1050" b="1" dirty="0">
                <a:solidFill>
                  <a:srgbClr val="0000FF"/>
                </a:solidFill>
                <a:latin typeface="segoe ui" panose="020B0502040204020203" pitchFamily="34" charset="0"/>
                <a:hlinkClick r:id="rId4"/>
              </a:rPr>
              <a:t>www.weedscience.org</a:t>
            </a:r>
            <a:r>
              <a:rPr lang="en-US" sz="1050" b="1" dirty="0">
                <a:solidFill>
                  <a:srgbClr val="0000FF"/>
                </a:solidFill>
                <a:latin typeface="segoe ui" panose="020B0502040204020203" pitchFamily="34" charset="0"/>
              </a:rPr>
              <a:t> </a:t>
            </a:r>
            <a:endParaRPr lang="es-AR" sz="1050" dirty="0"/>
          </a:p>
        </p:txBody>
      </p:sp>
    </p:spTree>
    <p:extLst>
      <p:ext uri="{BB962C8B-B14F-4D97-AF65-F5344CB8AC3E}">
        <p14:creationId xmlns:p14="http://schemas.microsoft.com/office/powerpoint/2010/main" val="199308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233953" y="1124744"/>
            <a:ext cx="8856984" cy="5373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000" dirty="0" smtClean="0">
                <a:solidFill>
                  <a:srgbClr val="006600"/>
                </a:solidFill>
              </a:rPr>
              <a:t>Relationship with REM &amp; CREA: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  <a:r>
              <a:rPr lang="en-US" sz="2000" dirty="0" smtClean="0">
                <a:solidFill>
                  <a:srgbClr val="006600"/>
                </a:solidFill>
              </a:rPr>
              <a:t>- Seminars and technical trainings of Herbicide MOA and Weed 	 	   Management. (audience: growers, advisers)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  <a:r>
              <a:rPr lang="en-US" sz="2000" dirty="0" smtClean="0">
                <a:solidFill>
                  <a:srgbClr val="006600"/>
                </a:solidFill>
              </a:rPr>
              <a:t>- Developing a Herbicide MOA Document (including the </a:t>
            </a:r>
            <a:r>
              <a:rPr lang="en-US" sz="2000" dirty="0">
                <a:solidFill>
                  <a:srgbClr val="006600"/>
                </a:solidFill>
              </a:rPr>
              <a:t>most used </a:t>
            </a:r>
            <a:r>
              <a:rPr lang="en-US" sz="2000" dirty="0" smtClean="0">
                <a:solidFill>
                  <a:srgbClr val="006600"/>
                </a:solidFill>
              </a:rPr>
              <a:t>MOA 	   and </a:t>
            </a:r>
            <a:r>
              <a:rPr lang="en-US" sz="2000" dirty="0">
                <a:solidFill>
                  <a:srgbClr val="006600"/>
                </a:solidFill>
              </a:rPr>
              <a:t>rotation </a:t>
            </a:r>
            <a:r>
              <a:rPr lang="en-US" sz="2000" dirty="0" smtClean="0">
                <a:solidFill>
                  <a:srgbClr val="006600"/>
                </a:solidFill>
              </a:rPr>
              <a:t>recommendations)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  <a:r>
              <a:rPr lang="en-US" sz="2000" dirty="0" smtClean="0">
                <a:solidFill>
                  <a:srgbClr val="006600"/>
                </a:solidFill>
              </a:rPr>
              <a:t>- Developing a Biotechnology document regarding the herbicide traits used 	   and nearby, including Stewardship </a:t>
            </a:r>
            <a:r>
              <a:rPr lang="en-US" sz="2000" dirty="0">
                <a:solidFill>
                  <a:srgbClr val="006600"/>
                </a:solidFill>
              </a:rPr>
              <a:t>and sustainability plans for future </a:t>
            </a:r>
            <a:r>
              <a:rPr lang="en-US" sz="2000" dirty="0" smtClean="0">
                <a:solidFill>
                  <a:srgbClr val="006600"/>
                </a:solidFill>
              </a:rPr>
              <a:t>	   	   technologies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  <a:r>
              <a:rPr lang="en-US" sz="2000" dirty="0" smtClean="0">
                <a:solidFill>
                  <a:srgbClr val="006600"/>
                </a:solidFill>
              </a:rPr>
              <a:t>- HRAC participation in the XXV No-Till National Congress, Aug2017.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00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000" dirty="0" smtClean="0">
                <a:solidFill>
                  <a:srgbClr val="006600"/>
                </a:solidFill>
              </a:rPr>
              <a:t>Official Authorities (SENASA &amp; CONABIA):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>
                <a:solidFill>
                  <a:srgbClr val="006600"/>
                </a:solidFill>
              </a:rPr>
              <a:t>	- Meetings &amp; field tours to </a:t>
            </a:r>
            <a:r>
              <a:rPr lang="en-US" sz="2000" dirty="0">
                <a:solidFill>
                  <a:srgbClr val="006600"/>
                </a:solidFill>
              </a:rPr>
              <a:t>promote the representativeness of HRAC with </a:t>
            </a:r>
            <a:r>
              <a:rPr lang="en-US" sz="2000" dirty="0" smtClean="0">
                <a:solidFill>
                  <a:srgbClr val="006600"/>
                </a:solidFill>
              </a:rPr>
              <a:t>	   the </a:t>
            </a:r>
            <a:r>
              <a:rPr lang="en-US" sz="2000" dirty="0">
                <a:solidFill>
                  <a:srgbClr val="006600"/>
                </a:solidFill>
              </a:rPr>
              <a:t>official </a:t>
            </a:r>
            <a:r>
              <a:rPr lang="en-US" sz="2000" dirty="0" smtClean="0">
                <a:solidFill>
                  <a:srgbClr val="006600"/>
                </a:solidFill>
              </a:rPr>
              <a:t>organizations.</a:t>
            </a:r>
            <a:endParaRPr lang="en-US" sz="2000" dirty="0">
              <a:solidFill>
                <a:srgbClr val="0066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496" y="0"/>
            <a:ext cx="4824536" cy="1196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rgbClr val="008000"/>
                </a:solidFill>
                <a:latin typeface="+mn-lt"/>
                <a:ea typeface="+mn-ea"/>
                <a:cs typeface="+mn-cs"/>
              </a:rPr>
              <a:t>Activities on going…</a:t>
            </a:r>
            <a:endParaRPr lang="en-US" sz="4000" dirty="0">
              <a:solidFill>
                <a:srgbClr val="00800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717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Content Placeholder 2"/>
          <p:cNvSpPr txBox="1">
            <a:spLocks/>
          </p:cNvSpPr>
          <p:nvPr/>
        </p:nvSpPr>
        <p:spPr>
          <a:xfrm>
            <a:off x="233953" y="1124744"/>
            <a:ext cx="8856984" cy="5373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2000" dirty="0" smtClean="0">
                <a:solidFill>
                  <a:srgbClr val="006600"/>
                </a:solidFill>
              </a:rPr>
              <a:t>What do we need from GHRAC ?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>
                <a:solidFill>
                  <a:srgbClr val="006600"/>
                </a:solidFill>
              </a:rPr>
              <a:t>	- </a:t>
            </a:r>
            <a:r>
              <a:rPr lang="en-US" sz="2000" dirty="0">
                <a:solidFill>
                  <a:srgbClr val="006600"/>
                </a:solidFill>
              </a:rPr>
              <a:t>Build a strong relationship with </a:t>
            </a:r>
            <a:r>
              <a:rPr lang="en-US" sz="2000" dirty="0" smtClean="0">
                <a:solidFill>
                  <a:srgbClr val="006600"/>
                </a:solidFill>
              </a:rPr>
              <a:t>GHRAC. Offer direct </a:t>
            </a:r>
            <a:r>
              <a:rPr lang="en-US" sz="2000" dirty="0">
                <a:solidFill>
                  <a:srgbClr val="006600"/>
                </a:solidFill>
              </a:rPr>
              <a:t>access to the GHRAC </a:t>
            </a:r>
            <a:r>
              <a:rPr lang="en-US" sz="2000" dirty="0" smtClean="0">
                <a:solidFill>
                  <a:srgbClr val="006600"/>
                </a:solidFill>
              </a:rPr>
              <a:t>	   site </a:t>
            </a:r>
            <a:r>
              <a:rPr lang="en-US" sz="2000" dirty="0">
                <a:solidFill>
                  <a:srgbClr val="006600"/>
                </a:solidFill>
              </a:rPr>
              <a:t>via a </a:t>
            </a:r>
            <a:r>
              <a:rPr lang="en-US" sz="2000" dirty="0" smtClean="0">
                <a:solidFill>
                  <a:srgbClr val="006600"/>
                </a:solidFill>
              </a:rPr>
              <a:t>link from </a:t>
            </a:r>
            <a:r>
              <a:rPr lang="en-US" sz="2000" dirty="0">
                <a:solidFill>
                  <a:srgbClr val="006600"/>
                </a:solidFill>
              </a:rPr>
              <a:t>HRAC </a:t>
            </a:r>
            <a:r>
              <a:rPr lang="en-US" sz="2000" dirty="0" err="1">
                <a:solidFill>
                  <a:srgbClr val="006600"/>
                </a:solidFill>
              </a:rPr>
              <a:t>Arg</a:t>
            </a:r>
            <a:r>
              <a:rPr lang="en-US" sz="2000" dirty="0">
                <a:solidFill>
                  <a:srgbClr val="006600"/>
                </a:solidFill>
              </a:rPr>
              <a:t> web </a:t>
            </a:r>
            <a:r>
              <a:rPr lang="en-US" sz="2000" dirty="0" smtClean="0">
                <a:solidFill>
                  <a:srgbClr val="006600"/>
                </a:solidFill>
              </a:rPr>
              <a:t>page.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  <a:r>
              <a:rPr lang="en-US" sz="2000" dirty="0" smtClean="0">
                <a:solidFill>
                  <a:srgbClr val="006600"/>
                </a:solidFill>
              </a:rPr>
              <a:t>- As </a:t>
            </a:r>
            <a:r>
              <a:rPr lang="en-US" sz="2000" dirty="0">
                <a:solidFill>
                  <a:srgbClr val="006600"/>
                </a:solidFill>
              </a:rPr>
              <a:t>HRAC </a:t>
            </a:r>
            <a:r>
              <a:rPr lang="en-US" sz="2000" dirty="0" smtClean="0">
                <a:solidFill>
                  <a:srgbClr val="006600"/>
                </a:solidFill>
              </a:rPr>
              <a:t>Argentina, be </a:t>
            </a:r>
            <a:r>
              <a:rPr lang="en-US" sz="2000" dirty="0">
                <a:solidFill>
                  <a:srgbClr val="006600"/>
                </a:solidFill>
              </a:rPr>
              <a:t>able to offer to the technical community </a:t>
            </a:r>
            <a:r>
              <a:rPr lang="en-US" sz="2000" dirty="0" smtClean="0">
                <a:solidFill>
                  <a:srgbClr val="006600"/>
                </a:solidFill>
              </a:rPr>
              <a:t>access to 	  reliable and useful weed / herbicides information from other </a:t>
            </a:r>
            <a:r>
              <a:rPr lang="en-US" sz="2000" dirty="0">
                <a:solidFill>
                  <a:srgbClr val="006600"/>
                </a:solidFill>
              </a:rPr>
              <a:t>agricultural 	   world </a:t>
            </a:r>
            <a:r>
              <a:rPr lang="en-US" sz="2000" dirty="0" smtClean="0">
                <a:solidFill>
                  <a:srgbClr val="006600"/>
                </a:solidFill>
              </a:rPr>
              <a:t>regions.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  <a:r>
              <a:rPr lang="en-US" sz="2000" dirty="0" smtClean="0">
                <a:solidFill>
                  <a:srgbClr val="006600"/>
                </a:solidFill>
              </a:rPr>
              <a:t>- Support from GHRAC to contact researchers / Universities to local 	  	   seminaries and congress organized either by HRAC </a:t>
            </a:r>
            <a:r>
              <a:rPr lang="en-US" sz="2000" dirty="0" err="1" smtClean="0">
                <a:solidFill>
                  <a:srgbClr val="006600"/>
                </a:solidFill>
              </a:rPr>
              <a:t>Arg</a:t>
            </a:r>
            <a:r>
              <a:rPr lang="en-US" sz="2000" dirty="0" smtClean="0">
                <a:solidFill>
                  <a:srgbClr val="006600"/>
                </a:solidFill>
              </a:rPr>
              <a:t> or other local 	 	   organizations (AAPRESID / CREA).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  <a:r>
              <a:rPr lang="en-US" sz="2000" dirty="0" smtClean="0">
                <a:solidFill>
                  <a:srgbClr val="006600"/>
                </a:solidFill>
              </a:rPr>
              <a:t>- </a:t>
            </a:r>
            <a:r>
              <a:rPr lang="en-US" sz="2000" dirty="0">
                <a:solidFill>
                  <a:srgbClr val="006600"/>
                </a:solidFill>
              </a:rPr>
              <a:t>In Argentina it is imperative </a:t>
            </a:r>
            <a:r>
              <a:rPr lang="en-US" sz="2000" dirty="0" smtClean="0">
                <a:solidFill>
                  <a:srgbClr val="006600"/>
                </a:solidFill>
              </a:rPr>
              <a:t>that public </a:t>
            </a:r>
            <a:r>
              <a:rPr lang="en-US" sz="2000" dirty="0">
                <a:solidFill>
                  <a:srgbClr val="006600"/>
                </a:solidFill>
              </a:rPr>
              <a:t>opinion perceive that the weed </a:t>
            </a:r>
            <a:r>
              <a:rPr lang="en-US" sz="2000" dirty="0" smtClean="0">
                <a:solidFill>
                  <a:srgbClr val="006600"/>
                </a:solidFill>
              </a:rPr>
              <a:t>	   issue </a:t>
            </a:r>
            <a:r>
              <a:rPr lang="en-US" sz="2000" dirty="0">
                <a:solidFill>
                  <a:srgbClr val="006600"/>
                </a:solidFill>
              </a:rPr>
              <a:t>is an important </a:t>
            </a:r>
            <a:r>
              <a:rPr lang="en-US" sz="2000" dirty="0" smtClean="0">
                <a:solidFill>
                  <a:srgbClr val="006600"/>
                </a:solidFill>
              </a:rPr>
              <a:t>concern for </a:t>
            </a:r>
            <a:r>
              <a:rPr lang="en-US" sz="2000" dirty="0">
                <a:solidFill>
                  <a:srgbClr val="006600"/>
                </a:solidFill>
              </a:rPr>
              <a:t>the industry and that it seeks </a:t>
            </a:r>
            <a:r>
              <a:rPr lang="en-US" sz="2000" dirty="0" smtClean="0">
                <a:solidFill>
                  <a:srgbClr val="006600"/>
                </a:solidFill>
              </a:rPr>
              <a:t>	  	   sustainable </a:t>
            </a:r>
            <a:r>
              <a:rPr lang="en-US" sz="2000" dirty="0">
                <a:solidFill>
                  <a:srgbClr val="006600"/>
                </a:solidFill>
              </a:rPr>
              <a:t>and </a:t>
            </a:r>
            <a:r>
              <a:rPr lang="en-US" sz="2000" dirty="0" smtClean="0">
                <a:solidFill>
                  <a:srgbClr val="006600"/>
                </a:solidFill>
              </a:rPr>
              <a:t>environmentally conscious </a:t>
            </a:r>
            <a:r>
              <a:rPr lang="en-US" sz="2000" dirty="0">
                <a:solidFill>
                  <a:srgbClr val="006600"/>
                </a:solidFill>
              </a:rPr>
              <a:t>solutions.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00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2" name="Rectangle 1"/>
          <p:cNvSpPr/>
          <p:nvPr/>
        </p:nvSpPr>
        <p:spPr>
          <a:xfrm>
            <a:off x="279400" y="417108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94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446" y="116632"/>
            <a:ext cx="4523109" cy="243117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79512" y="2924944"/>
            <a:ext cx="878497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4000" dirty="0" smtClean="0">
                <a:solidFill>
                  <a:srgbClr val="008000"/>
                </a:solidFill>
                <a:latin typeface="Georgia" panose="02040502050405020303" pitchFamily="18" charset="0"/>
              </a:rPr>
              <a:t>Contact </a:t>
            </a:r>
          </a:p>
          <a:p>
            <a:pPr marL="0" indent="0"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3600" b="1" dirty="0" smtClean="0">
                <a:solidFill>
                  <a:srgbClr val="008000"/>
                </a:solidFill>
              </a:rPr>
              <a:t>www.hrac-argentina.org</a:t>
            </a:r>
          </a:p>
          <a:p>
            <a:pPr marL="0" indent="0"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t-BR" sz="4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4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1912" y="5476840"/>
            <a:ext cx="4038600" cy="4724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400" dirty="0" err="1" smtClean="0"/>
              <a:t>Affiliated</a:t>
            </a:r>
            <a:r>
              <a:rPr lang="es-ES" sz="2400" dirty="0" smtClean="0"/>
              <a:t> </a:t>
            </a:r>
            <a:r>
              <a:rPr lang="es-ES" sz="2400" dirty="0" err="1" smtClean="0"/>
              <a:t>Institution</a:t>
            </a:r>
            <a:r>
              <a:rPr lang="es-ES" sz="2400" dirty="0" smtClean="0"/>
              <a:t>   </a:t>
            </a:r>
            <a:endParaRPr lang="es-ES" sz="2400" dirty="0"/>
          </a:p>
        </p:txBody>
      </p:sp>
      <p:pic>
        <p:nvPicPr>
          <p:cNvPr id="39946" name="Picture 10" descr="http://proveedoresonline.com/images/800px-du_pont_logo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407743"/>
            <a:ext cx="1749468" cy="741337"/>
          </a:xfrm>
          <a:prstGeom prst="rect">
            <a:avLst/>
          </a:prstGeom>
          <a:noFill/>
        </p:spPr>
      </p:pic>
      <p:pic>
        <p:nvPicPr>
          <p:cNvPr id="39948" name="Picture 12" descr="http://www.monsanto.com/Style%20Library/Images/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59" y="4210671"/>
            <a:ext cx="3040385" cy="1018529"/>
          </a:xfrm>
          <a:prstGeom prst="rect">
            <a:avLst/>
          </a:prstGeom>
          <a:noFill/>
        </p:spPr>
      </p:pic>
      <p:pic>
        <p:nvPicPr>
          <p:cNvPr id="39950" name="Picture 14" descr="http://www.corporatewatch.org/sites/default/files/Syngenta-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4327169"/>
            <a:ext cx="2380400" cy="785532"/>
          </a:xfrm>
          <a:prstGeom prst="rect">
            <a:avLst/>
          </a:prstGeom>
          <a:noFill/>
        </p:spPr>
      </p:pic>
      <p:pic>
        <p:nvPicPr>
          <p:cNvPr id="39954" name="Picture 18" descr="http://img4.wikia.nocookie.net/__cb20110801164705/logopedia/images/4/4b/800px-BASF_logo.sv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599" y="2373435"/>
            <a:ext cx="2146945" cy="767533"/>
          </a:xfrm>
          <a:prstGeom prst="rect">
            <a:avLst/>
          </a:prstGeom>
          <a:noFill/>
        </p:spPr>
      </p:pic>
      <p:pic>
        <p:nvPicPr>
          <p:cNvPr id="39956" name="Picture 20" descr="http://upload.wikimedia.org/wikipedia/de/thumb/9/92/Logo_BayerCropScience.svg/2000px-Logo_BayerCropScience.svg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2382901"/>
            <a:ext cx="4158897" cy="748601"/>
          </a:xfrm>
          <a:prstGeom prst="rect">
            <a:avLst/>
          </a:prstGeom>
          <a:noFill/>
        </p:spPr>
      </p:pic>
      <p:pic>
        <p:nvPicPr>
          <p:cNvPr id="18" name="Picture 2" descr="http://newsroom.dowagro.com/sites/dowagro.newshq.businesswire.com/files/logo/image/DAS_Logo_RGB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3494737"/>
            <a:ext cx="3797838" cy="567349"/>
          </a:xfrm>
          <a:prstGeom prst="rect">
            <a:avLst/>
          </a:prstGeom>
          <a:noFill/>
        </p:spPr>
      </p:pic>
      <p:pic>
        <p:nvPicPr>
          <p:cNvPr id="22" name="21 Imagen" descr="logo asa color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702785" y="5943704"/>
            <a:ext cx="1325599" cy="745322"/>
          </a:xfrm>
          <a:prstGeom prst="rect">
            <a:avLst/>
          </a:prstGeom>
        </p:spPr>
      </p:pic>
      <p:pic>
        <p:nvPicPr>
          <p:cNvPr id="1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4624"/>
            <a:ext cx="4014911" cy="215801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5856560"/>
            <a:ext cx="2090352" cy="981979"/>
          </a:xfrm>
          <a:prstGeom prst="rect">
            <a:avLst/>
          </a:prstGeom>
        </p:spPr>
      </p:pic>
      <p:sp>
        <p:nvSpPr>
          <p:cNvPr id="19" name="3 Marcador de contenido"/>
          <p:cNvSpPr>
            <a:spLocks noGrp="1"/>
          </p:cNvSpPr>
          <p:nvPr>
            <p:ph sz="half" idx="2"/>
          </p:nvPr>
        </p:nvSpPr>
        <p:spPr>
          <a:xfrm>
            <a:off x="533400" y="5476840"/>
            <a:ext cx="4038600" cy="4724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400" dirty="0" err="1" smtClean="0"/>
              <a:t>Coordinating</a:t>
            </a:r>
            <a:r>
              <a:rPr lang="es-ES" sz="2400" dirty="0" smtClean="0"/>
              <a:t> </a:t>
            </a:r>
            <a:r>
              <a:rPr lang="es-ES" sz="2400" dirty="0" err="1" smtClean="0"/>
              <a:t>Institution</a:t>
            </a:r>
            <a:endParaRPr lang="es-E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213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35496" y="0"/>
            <a:ext cx="3024336" cy="1196752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b="1" u="sng" dirty="0" smtClean="0">
                <a:solidFill>
                  <a:srgbClr val="008000"/>
                </a:solidFill>
                <a:latin typeface="+mn-lt"/>
                <a:ea typeface="+mn-ea"/>
                <a:cs typeface="+mn-cs"/>
              </a:rPr>
              <a:t>Objectives</a:t>
            </a:r>
            <a:endParaRPr lang="en-US" sz="4000" b="1" u="sng" dirty="0">
              <a:solidFill>
                <a:srgbClr val="008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79512" y="1340768"/>
            <a:ext cx="878497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pt-BR" sz="2400" b="1" dirty="0" smtClean="0">
                <a:solidFill>
                  <a:srgbClr val="006600"/>
                </a:solidFill>
              </a:rPr>
              <a:t>Training and education: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>
                <a:solidFill>
                  <a:srgbClr val="006600"/>
                </a:solidFill>
              </a:rPr>
              <a:t>Generate </a:t>
            </a:r>
            <a:r>
              <a:rPr lang="en-US" sz="2000" dirty="0">
                <a:solidFill>
                  <a:srgbClr val="006600"/>
                </a:solidFill>
              </a:rPr>
              <a:t>information and promote the education </a:t>
            </a:r>
            <a:r>
              <a:rPr lang="en-US" sz="2000" dirty="0" smtClean="0">
                <a:solidFill>
                  <a:srgbClr val="006600"/>
                </a:solidFill>
              </a:rPr>
              <a:t>of 	Growers and advisers on </a:t>
            </a:r>
            <a:r>
              <a:rPr lang="en-US" sz="2000" dirty="0">
                <a:solidFill>
                  <a:srgbClr val="006600"/>
                </a:solidFill>
              </a:rPr>
              <a:t>the implementation of Good </a:t>
            </a:r>
            <a:r>
              <a:rPr lang="en-US" sz="2000" dirty="0" smtClean="0">
                <a:solidFill>
                  <a:srgbClr val="006600"/>
                </a:solidFill>
              </a:rPr>
              <a:t>Agricultural Practices </a:t>
            </a:r>
            <a:r>
              <a:rPr lang="en-US" sz="2000" dirty="0">
                <a:solidFill>
                  <a:srgbClr val="006600"/>
                </a:solidFill>
              </a:rPr>
              <a:t>and Responsible Use of </a:t>
            </a:r>
            <a:r>
              <a:rPr lang="en-US" sz="2000" dirty="0" smtClean="0">
                <a:solidFill>
                  <a:srgbClr val="006600"/>
                </a:solidFill>
              </a:rPr>
              <a:t>Agrochemical Products</a:t>
            </a:r>
            <a:r>
              <a:rPr lang="en-US" sz="2000" dirty="0">
                <a:solidFill>
                  <a:srgbClr val="006600"/>
                </a:solidFill>
              </a:rPr>
              <a:t>, focusing on </a:t>
            </a:r>
            <a:r>
              <a:rPr lang="en-US" sz="2000" dirty="0" smtClean="0">
                <a:solidFill>
                  <a:srgbClr val="006600"/>
                </a:solidFill>
              </a:rPr>
              <a:t>weed &amp; herbicides management.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pt-BR" sz="2400" b="1" dirty="0" smtClean="0">
                <a:solidFill>
                  <a:srgbClr val="006600"/>
                </a:solidFill>
              </a:rPr>
              <a:t>Institutional: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000" dirty="0" smtClean="0">
                <a:solidFill>
                  <a:srgbClr val="006600"/>
                </a:solidFill>
              </a:rPr>
              <a:t>Public-</a:t>
            </a:r>
            <a:r>
              <a:rPr lang="es-AR" sz="2000" dirty="0" err="1" smtClean="0">
                <a:solidFill>
                  <a:srgbClr val="006600"/>
                </a:solidFill>
              </a:rPr>
              <a:t>private</a:t>
            </a:r>
            <a:r>
              <a:rPr lang="es-AR" sz="2000" dirty="0" smtClean="0">
                <a:solidFill>
                  <a:srgbClr val="006600"/>
                </a:solidFill>
              </a:rPr>
              <a:t> inter-</a:t>
            </a:r>
            <a:r>
              <a:rPr lang="es-AR" sz="2000" dirty="0" err="1" smtClean="0">
                <a:solidFill>
                  <a:srgbClr val="006600"/>
                </a:solidFill>
              </a:rPr>
              <a:t>institutional</a:t>
            </a:r>
            <a:r>
              <a:rPr lang="es-AR" sz="2000" dirty="0" smtClean="0">
                <a:solidFill>
                  <a:srgbClr val="006600"/>
                </a:solidFill>
              </a:rPr>
              <a:t> </a:t>
            </a:r>
            <a:r>
              <a:rPr lang="es-AR" sz="2000" dirty="0" err="1" smtClean="0">
                <a:solidFill>
                  <a:srgbClr val="006600"/>
                </a:solidFill>
              </a:rPr>
              <a:t>relationship</a:t>
            </a:r>
            <a:r>
              <a:rPr lang="es-AR" sz="2000" dirty="0" smtClean="0">
                <a:solidFill>
                  <a:srgbClr val="006600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000" dirty="0" smtClean="0">
                <a:solidFill>
                  <a:srgbClr val="006600"/>
                </a:solidFill>
              </a:rPr>
              <a:t>(REM / AAPRESID; CREA; INTA; </a:t>
            </a:r>
            <a:r>
              <a:rPr lang="es-AR" sz="2000" dirty="0" err="1" smtClean="0">
                <a:solidFill>
                  <a:srgbClr val="006600"/>
                </a:solidFill>
              </a:rPr>
              <a:t>Universities</a:t>
            </a:r>
            <a:r>
              <a:rPr lang="es-AR" sz="2000" dirty="0" smtClean="0">
                <a:solidFill>
                  <a:srgbClr val="006600"/>
                </a:solidFill>
              </a:rPr>
              <a:t>; SENASA; CONABIA)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pt-BR" sz="2400" b="1" dirty="0" smtClean="0">
                <a:solidFill>
                  <a:srgbClr val="006600"/>
                </a:solidFill>
              </a:rPr>
              <a:t>Research activities: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AR" sz="2000" dirty="0" smtClean="0">
                <a:solidFill>
                  <a:srgbClr val="006600"/>
                </a:solidFill>
              </a:rPr>
              <a:t>Sponsor of </a:t>
            </a:r>
            <a:r>
              <a:rPr lang="en-US" sz="2000" dirty="0" smtClean="0">
                <a:solidFill>
                  <a:srgbClr val="006600"/>
                </a:solidFill>
              </a:rPr>
              <a:t>studies </a:t>
            </a:r>
            <a:r>
              <a:rPr lang="en-US" sz="2000" dirty="0">
                <a:solidFill>
                  <a:srgbClr val="006600"/>
                </a:solidFill>
              </a:rPr>
              <a:t>and development of strategies for </a:t>
            </a:r>
            <a:r>
              <a:rPr lang="en-US" sz="2000" dirty="0" smtClean="0">
                <a:solidFill>
                  <a:srgbClr val="006600"/>
                </a:solidFill>
              </a:rPr>
              <a:t>weed management and </a:t>
            </a:r>
            <a:r>
              <a:rPr lang="en-US" sz="2000" dirty="0">
                <a:solidFill>
                  <a:srgbClr val="006600"/>
                </a:solidFill>
              </a:rPr>
              <a:t>prevention of herbicide r</a:t>
            </a:r>
            <a:r>
              <a:rPr lang="en-US" sz="2000" dirty="0" smtClean="0">
                <a:solidFill>
                  <a:srgbClr val="006600"/>
                </a:solidFill>
              </a:rPr>
              <a:t>esistance</a:t>
            </a:r>
            <a:r>
              <a:rPr lang="es-AR" sz="2000" dirty="0" smtClean="0">
                <a:solidFill>
                  <a:srgbClr val="006600"/>
                </a:solidFill>
              </a:rPr>
              <a:t>.</a:t>
            </a:r>
            <a:endParaRPr lang="es-AR" sz="2000" dirty="0">
              <a:solidFill>
                <a:srgbClr val="006600"/>
              </a:solidFill>
            </a:endParaRPr>
          </a:p>
          <a:p>
            <a:pPr marL="0" indent="0" algn="just" eaLnBrk="1" hangingPunct="1">
              <a:spcBef>
                <a:spcPts val="600"/>
              </a:spcBef>
              <a:spcAft>
                <a:spcPts val="600"/>
              </a:spcAft>
              <a:buNone/>
            </a:pPr>
            <a:endParaRPr lang="pt-BR" sz="2400" b="1" dirty="0" smtClean="0">
              <a:solidFill>
                <a:srgbClr val="0066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307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35496" y="0"/>
            <a:ext cx="2448272" cy="1196752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b="1" u="sng" dirty="0" smtClean="0">
                <a:solidFill>
                  <a:srgbClr val="008000"/>
                </a:solidFill>
                <a:latin typeface="+mn-lt"/>
                <a:ea typeface="+mn-ea"/>
                <a:cs typeface="+mn-cs"/>
              </a:rPr>
              <a:t>Mission</a:t>
            </a:r>
            <a:endParaRPr lang="en-US" sz="4000" b="1" u="sng" dirty="0">
              <a:solidFill>
                <a:srgbClr val="008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204193" y="1412776"/>
            <a:ext cx="8856984" cy="482453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000" dirty="0" smtClean="0">
                <a:solidFill>
                  <a:srgbClr val="006600"/>
                </a:solidFill>
              </a:rPr>
              <a:t>Promote the </a:t>
            </a:r>
            <a:r>
              <a:rPr lang="en-US" sz="2000" b="1" dirty="0" smtClean="0">
                <a:solidFill>
                  <a:srgbClr val="006600"/>
                </a:solidFill>
              </a:rPr>
              <a:t>responsible use of herbicides</a:t>
            </a:r>
            <a:r>
              <a:rPr lang="en-US" sz="2000" dirty="0" smtClean="0">
                <a:solidFill>
                  <a:srgbClr val="006600"/>
                </a:solidFill>
              </a:rPr>
              <a:t>. </a:t>
            </a:r>
            <a:endParaRPr lang="en-US" sz="2000" dirty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000" dirty="0">
                <a:solidFill>
                  <a:srgbClr val="006600"/>
                </a:solidFill>
              </a:rPr>
              <a:t>Support and participate in research programs, conferences and seminars to help </a:t>
            </a:r>
            <a:r>
              <a:rPr lang="en-US" sz="2000" dirty="0" smtClean="0">
                <a:solidFill>
                  <a:srgbClr val="006600"/>
                </a:solidFill>
              </a:rPr>
              <a:t>to </a:t>
            </a:r>
            <a:r>
              <a:rPr lang="en-US" sz="2000" b="1" dirty="0" smtClean="0">
                <a:solidFill>
                  <a:srgbClr val="006600"/>
                </a:solidFill>
              </a:rPr>
              <a:t>increase knowledge and awareness </a:t>
            </a:r>
            <a:r>
              <a:rPr lang="en-US" sz="2000" b="1" dirty="0">
                <a:solidFill>
                  <a:srgbClr val="006600"/>
                </a:solidFill>
              </a:rPr>
              <a:t>of </a:t>
            </a:r>
            <a:r>
              <a:rPr lang="en-US" sz="2000" b="1" dirty="0" smtClean="0">
                <a:solidFill>
                  <a:srgbClr val="006600"/>
                </a:solidFill>
              </a:rPr>
              <a:t>herbicides and weed management</a:t>
            </a:r>
            <a:r>
              <a:rPr lang="en-US" sz="2000" dirty="0" smtClean="0">
                <a:solidFill>
                  <a:srgbClr val="006600"/>
                </a:solidFill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000" dirty="0" smtClean="0">
                <a:solidFill>
                  <a:srgbClr val="006600"/>
                </a:solidFill>
              </a:rPr>
              <a:t>Promote a better understanding about </a:t>
            </a:r>
            <a:r>
              <a:rPr lang="en-US" sz="2000" b="1" dirty="0" smtClean="0">
                <a:solidFill>
                  <a:srgbClr val="006600"/>
                </a:solidFill>
              </a:rPr>
              <a:t>causes and consequences of herbicide resistance.</a:t>
            </a:r>
            <a:endParaRPr lang="en-US" sz="2000" b="1" dirty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000" b="1" dirty="0">
                <a:solidFill>
                  <a:srgbClr val="006600"/>
                </a:solidFill>
              </a:rPr>
              <a:t>Communicate</a:t>
            </a:r>
            <a:r>
              <a:rPr lang="en-US" sz="2000" dirty="0">
                <a:solidFill>
                  <a:srgbClr val="006600"/>
                </a:solidFill>
              </a:rPr>
              <a:t> herbicide resistance management strategies and support their </a:t>
            </a:r>
            <a:r>
              <a:rPr lang="en-US" sz="2000" b="1" dirty="0">
                <a:solidFill>
                  <a:srgbClr val="006600"/>
                </a:solidFill>
              </a:rPr>
              <a:t>implementation</a:t>
            </a:r>
            <a:r>
              <a:rPr lang="en-US" sz="2000" dirty="0">
                <a:solidFill>
                  <a:srgbClr val="006600"/>
                </a:solidFill>
              </a:rPr>
              <a:t> through technical recommendations</a:t>
            </a:r>
            <a:r>
              <a:rPr lang="en-US" sz="2000" dirty="0" smtClean="0">
                <a:solidFill>
                  <a:srgbClr val="006600"/>
                </a:solidFill>
              </a:rPr>
              <a:t>.  </a:t>
            </a:r>
            <a:endParaRPr lang="en-US" sz="2000" dirty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000" dirty="0" smtClean="0">
                <a:solidFill>
                  <a:srgbClr val="006600"/>
                </a:solidFill>
              </a:rPr>
              <a:t>Seek active </a:t>
            </a:r>
            <a:r>
              <a:rPr lang="en-US" sz="2000" b="1" dirty="0">
                <a:solidFill>
                  <a:srgbClr val="006600"/>
                </a:solidFill>
              </a:rPr>
              <a:t>collaboration with public and private </a:t>
            </a:r>
            <a:r>
              <a:rPr lang="en-US" sz="2000" b="1" dirty="0" smtClean="0">
                <a:solidFill>
                  <a:srgbClr val="006600"/>
                </a:solidFill>
              </a:rPr>
              <a:t>researchers</a:t>
            </a:r>
            <a:r>
              <a:rPr lang="en-US" sz="2000" dirty="0" smtClean="0">
                <a:solidFill>
                  <a:srgbClr val="006600"/>
                </a:solidFill>
              </a:rPr>
              <a:t>, focusing on </a:t>
            </a:r>
            <a:r>
              <a:rPr lang="en-US" sz="2000" dirty="0">
                <a:solidFill>
                  <a:srgbClr val="006600"/>
                </a:solidFill>
              </a:rPr>
              <a:t>problem identification areas, </a:t>
            </a:r>
            <a:r>
              <a:rPr lang="en-US" sz="2000" dirty="0" smtClean="0">
                <a:solidFill>
                  <a:srgbClr val="006600"/>
                </a:solidFill>
              </a:rPr>
              <a:t>devising and </a:t>
            </a:r>
            <a:r>
              <a:rPr lang="en-US" sz="2000" dirty="0">
                <a:solidFill>
                  <a:srgbClr val="006600"/>
                </a:solidFill>
              </a:rPr>
              <a:t>implementing management strategies</a:t>
            </a:r>
            <a:r>
              <a:rPr lang="en-US" sz="2000" dirty="0" smtClean="0">
                <a:solidFill>
                  <a:srgbClr val="006600"/>
                </a:solidFill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2000" dirty="0">
                <a:solidFill>
                  <a:srgbClr val="006600"/>
                </a:solidFill>
              </a:rPr>
              <a:t> E</a:t>
            </a:r>
            <a:r>
              <a:rPr lang="en-US" sz="2000" dirty="0" smtClean="0">
                <a:solidFill>
                  <a:srgbClr val="006600"/>
                </a:solidFill>
              </a:rPr>
              <a:t>nhance </a:t>
            </a:r>
            <a:r>
              <a:rPr lang="en-US" sz="2000" b="1" dirty="0" smtClean="0">
                <a:solidFill>
                  <a:srgbClr val="006600"/>
                </a:solidFill>
              </a:rPr>
              <a:t>communication </a:t>
            </a:r>
            <a:r>
              <a:rPr lang="en-US" sz="2000" dirty="0">
                <a:solidFill>
                  <a:srgbClr val="006600"/>
                </a:solidFill>
              </a:rPr>
              <a:t>between industry representatives</a:t>
            </a:r>
            <a:r>
              <a:rPr lang="en-US" sz="2000" dirty="0" smtClean="0">
                <a:solidFill>
                  <a:srgbClr val="006600"/>
                </a:solidFill>
              </a:rPr>
              <a:t>, growers, </a:t>
            </a:r>
            <a:r>
              <a:rPr lang="en-US" sz="2000" dirty="0">
                <a:solidFill>
                  <a:srgbClr val="006600"/>
                </a:solidFill>
              </a:rPr>
              <a:t>technical advisors </a:t>
            </a:r>
            <a:r>
              <a:rPr lang="en-US" sz="2000" dirty="0" smtClean="0">
                <a:solidFill>
                  <a:srgbClr val="006600"/>
                </a:solidFill>
              </a:rPr>
              <a:t>and researchers. </a:t>
            </a:r>
            <a:endParaRPr lang="en-US" sz="2000" dirty="0">
              <a:solidFill>
                <a:srgbClr val="006600"/>
              </a:solidFill>
            </a:endParaRPr>
          </a:p>
        </p:txBody>
      </p:sp>
      <p:pic>
        <p:nvPicPr>
          <p:cNvPr id="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93178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5496" y="0"/>
            <a:ext cx="4824536" cy="11967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rgbClr val="008000"/>
                </a:solidFill>
                <a:latin typeface="+mn-lt"/>
                <a:ea typeface="+mn-ea"/>
                <a:cs typeface="+mn-cs"/>
              </a:rPr>
              <a:t>Network: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33953" y="1008112"/>
            <a:ext cx="8856984" cy="5733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600" dirty="0">
                <a:solidFill>
                  <a:srgbClr val="006600"/>
                </a:solidFill>
              </a:rPr>
              <a:t>Official Regulatory </a:t>
            </a:r>
            <a:r>
              <a:rPr lang="en-US" sz="1600" dirty="0" smtClean="0">
                <a:solidFill>
                  <a:srgbClr val="006600"/>
                </a:solidFill>
              </a:rPr>
              <a:t>Authorities: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6600"/>
                </a:solidFill>
              </a:rPr>
              <a:t>	</a:t>
            </a:r>
            <a:r>
              <a:rPr lang="en-US" sz="1600" dirty="0" smtClean="0">
                <a:solidFill>
                  <a:srgbClr val="006600"/>
                </a:solidFill>
              </a:rPr>
              <a:t>SENASA</a:t>
            </a:r>
            <a:r>
              <a:rPr lang="en-US" sz="1600" dirty="0">
                <a:solidFill>
                  <a:srgbClr val="006600"/>
                </a:solidFill>
              </a:rPr>
              <a:t>: Feed &amp; Food department</a:t>
            </a:r>
            <a:r>
              <a:rPr lang="en-US" sz="1600" dirty="0" smtClean="0">
                <a:solidFill>
                  <a:srgbClr val="006600"/>
                </a:solidFill>
              </a:rPr>
              <a:t>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6600"/>
                </a:solidFill>
              </a:rPr>
              <a:t>	</a:t>
            </a:r>
            <a:r>
              <a:rPr lang="en-US" sz="1600" dirty="0" smtClean="0">
                <a:solidFill>
                  <a:srgbClr val="006600"/>
                </a:solidFill>
              </a:rPr>
              <a:t>CONABIA</a:t>
            </a:r>
            <a:r>
              <a:rPr lang="en-US" sz="1600" dirty="0">
                <a:solidFill>
                  <a:srgbClr val="006600"/>
                </a:solidFill>
              </a:rPr>
              <a:t>: National Commission on Agricultural Biotechnology. </a:t>
            </a:r>
            <a:endParaRPr lang="en-US" sz="160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endParaRPr lang="en-US" sz="1600" dirty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600" dirty="0" smtClean="0">
                <a:solidFill>
                  <a:srgbClr val="006600"/>
                </a:solidFill>
              </a:rPr>
              <a:t>Private organizations: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6600"/>
                </a:solidFill>
              </a:rPr>
              <a:t>	</a:t>
            </a:r>
            <a:r>
              <a:rPr lang="en-US" sz="1600" dirty="0" smtClean="0">
                <a:solidFill>
                  <a:srgbClr val="006600"/>
                </a:solidFill>
              </a:rPr>
              <a:t>AAPRESID </a:t>
            </a:r>
            <a:r>
              <a:rPr lang="en-US" sz="1600" dirty="0">
                <a:solidFill>
                  <a:srgbClr val="006600"/>
                </a:solidFill>
              </a:rPr>
              <a:t>/ REM: </a:t>
            </a:r>
            <a:r>
              <a:rPr lang="en-US" sz="1600" dirty="0" smtClean="0">
                <a:solidFill>
                  <a:srgbClr val="006600"/>
                </a:solidFill>
              </a:rPr>
              <a:t>No-till grower association. Resistant </a:t>
            </a:r>
            <a:r>
              <a:rPr lang="en-US" sz="1600" dirty="0">
                <a:solidFill>
                  <a:srgbClr val="006600"/>
                </a:solidFill>
              </a:rPr>
              <a:t>weeds </a:t>
            </a:r>
            <a:r>
              <a:rPr lang="en-US" sz="1600" dirty="0" smtClean="0">
                <a:solidFill>
                  <a:srgbClr val="006600"/>
                </a:solidFill>
              </a:rPr>
              <a:t>know-how net through REM 	coordinated </a:t>
            </a:r>
            <a:r>
              <a:rPr lang="en-US" sz="1600" dirty="0">
                <a:solidFill>
                  <a:srgbClr val="006600"/>
                </a:solidFill>
              </a:rPr>
              <a:t>by AAPRESID.                                            </a:t>
            </a:r>
            <a:endParaRPr lang="en-US" sz="160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6600"/>
                </a:solidFill>
              </a:rPr>
              <a:t>	</a:t>
            </a:r>
            <a:r>
              <a:rPr lang="en-US" sz="1600" dirty="0" smtClean="0">
                <a:solidFill>
                  <a:srgbClr val="006600"/>
                </a:solidFill>
              </a:rPr>
              <a:t>CREA</a:t>
            </a:r>
            <a:r>
              <a:rPr lang="en-US" sz="1600" dirty="0">
                <a:solidFill>
                  <a:srgbClr val="006600"/>
                </a:solidFill>
              </a:rPr>
              <a:t>: High tech grower </a:t>
            </a:r>
            <a:r>
              <a:rPr lang="en-US" sz="1600" dirty="0" smtClean="0">
                <a:solidFill>
                  <a:srgbClr val="006600"/>
                </a:solidFill>
              </a:rPr>
              <a:t>org. Currently an </a:t>
            </a:r>
            <a:r>
              <a:rPr lang="en-US" sz="1600" dirty="0">
                <a:solidFill>
                  <a:srgbClr val="006600"/>
                </a:solidFill>
              </a:rPr>
              <a:t>internal group with focus on </a:t>
            </a:r>
            <a:r>
              <a:rPr lang="en-US" sz="1600" dirty="0" smtClean="0">
                <a:solidFill>
                  <a:srgbClr val="006600"/>
                </a:solidFill>
              </a:rPr>
              <a:t>weeds issue.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6600"/>
                </a:solidFill>
              </a:rPr>
              <a:t>	</a:t>
            </a:r>
            <a:r>
              <a:rPr lang="en-US" sz="1600" dirty="0" smtClean="0">
                <a:solidFill>
                  <a:srgbClr val="006600"/>
                </a:solidFill>
              </a:rPr>
              <a:t>CASAFE</a:t>
            </a:r>
            <a:r>
              <a:rPr lang="en-US" sz="1600" dirty="0">
                <a:solidFill>
                  <a:srgbClr val="006600"/>
                </a:solidFill>
              </a:rPr>
              <a:t>: Agrochemical and Fertilizer companies.                                                   </a:t>
            </a:r>
            <a:endParaRPr lang="en-US" sz="160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6600"/>
                </a:solidFill>
              </a:rPr>
              <a:t>	</a:t>
            </a:r>
            <a:r>
              <a:rPr lang="en-US" sz="1600" dirty="0" smtClean="0">
                <a:solidFill>
                  <a:srgbClr val="006600"/>
                </a:solidFill>
              </a:rPr>
              <a:t>ASA</a:t>
            </a:r>
            <a:r>
              <a:rPr lang="en-US" sz="1600" dirty="0">
                <a:solidFill>
                  <a:srgbClr val="006600"/>
                </a:solidFill>
              </a:rPr>
              <a:t>: Seed Companies Association.                               </a:t>
            </a:r>
            <a:endParaRPr lang="en-US" sz="160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6600"/>
                </a:solidFill>
              </a:rPr>
              <a:t>	</a:t>
            </a:r>
            <a:r>
              <a:rPr lang="en-US" sz="1600" dirty="0" smtClean="0">
                <a:solidFill>
                  <a:srgbClr val="006600"/>
                </a:solidFill>
              </a:rPr>
              <a:t>ASACIM</a:t>
            </a:r>
            <a:r>
              <a:rPr lang="en-US" sz="1600" dirty="0">
                <a:solidFill>
                  <a:srgbClr val="006600"/>
                </a:solidFill>
              </a:rPr>
              <a:t>: National Association of Weed Science. </a:t>
            </a:r>
            <a:endParaRPr lang="en-US" sz="160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600" dirty="0" smtClean="0">
                <a:solidFill>
                  <a:srgbClr val="006600"/>
                </a:solidFill>
              </a:rPr>
              <a:t>Official Institutions: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6600"/>
                </a:solidFill>
              </a:rPr>
              <a:t>	</a:t>
            </a:r>
            <a:r>
              <a:rPr lang="en-US" sz="1600" dirty="0" smtClean="0">
                <a:solidFill>
                  <a:srgbClr val="006600"/>
                </a:solidFill>
              </a:rPr>
              <a:t>INTA</a:t>
            </a:r>
            <a:r>
              <a:rPr lang="en-US" sz="1600" dirty="0">
                <a:solidFill>
                  <a:srgbClr val="006600"/>
                </a:solidFill>
              </a:rPr>
              <a:t>: National Institute of Ag. Technology. </a:t>
            </a:r>
            <a:endParaRPr lang="en-US" sz="1600" dirty="0" smtClean="0">
              <a:solidFill>
                <a:srgbClr val="006600"/>
              </a:solidFill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600" dirty="0">
                <a:solidFill>
                  <a:srgbClr val="006600"/>
                </a:solidFill>
              </a:rPr>
              <a:t>	</a:t>
            </a:r>
            <a:r>
              <a:rPr lang="en-US" sz="1600" dirty="0" smtClean="0">
                <a:solidFill>
                  <a:srgbClr val="006600"/>
                </a:solidFill>
              </a:rPr>
              <a:t>Universities: UBA (Universidad </a:t>
            </a:r>
            <a:r>
              <a:rPr lang="en-US" sz="1600" dirty="0">
                <a:solidFill>
                  <a:srgbClr val="006600"/>
                </a:solidFill>
              </a:rPr>
              <a:t>de Buenos </a:t>
            </a:r>
            <a:r>
              <a:rPr lang="en-US" sz="1600" dirty="0" smtClean="0">
                <a:solidFill>
                  <a:srgbClr val="006600"/>
                </a:solidFill>
              </a:rPr>
              <a:t>Aires); UNR (Universidad </a:t>
            </a:r>
            <a:r>
              <a:rPr lang="en-US" sz="1600" dirty="0">
                <a:solidFill>
                  <a:srgbClr val="006600"/>
                </a:solidFill>
              </a:rPr>
              <a:t>Nacional de </a:t>
            </a:r>
            <a:r>
              <a:rPr lang="en-US" sz="1600" dirty="0" smtClean="0">
                <a:solidFill>
                  <a:srgbClr val="006600"/>
                </a:solidFill>
              </a:rPr>
              <a:t>Rosario)                                   	EEAOC (</a:t>
            </a:r>
            <a:r>
              <a:rPr lang="en-US" sz="1600" dirty="0" err="1" smtClean="0">
                <a:solidFill>
                  <a:srgbClr val="006600"/>
                </a:solidFill>
              </a:rPr>
              <a:t>Estación</a:t>
            </a:r>
            <a:r>
              <a:rPr lang="en-US" sz="1600" dirty="0" smtClean="0">
                <a:solidFill>
                  <a:srgbClr val="006600"/>
                </a:solidFill>
              </a:rPr>
              <a:t> </a:t>
            </a:r>
            <a:r>
              <a:rPr lang="en-US" sz="1600" dirty="0">
                <a:solidFill>
                  <a:srgbClr val="006600"/>
                </a:solidFill>
              </a:rPr>
              <a:t>Experimental </a:t>
            </a:r>
            <a:r>
              <a:rPr lang="en-US" sz="1600" dirty="0" err="1">
                <a:solidFill>
                  <a:srgbClr val="006600"/>
                </a:solidFill>
              </a:rPr>
              <a:t>Agropecuaria</a:t>
            </a:r>
            <a:r>
              <a:rPr lang="en-US" sz="1600" dirty="0">
                <a:solidFill>
                  <a:srgbClr val="006600"/>
                </a:solidFill>
              </a:rPr>
              <a:t> Obispo </a:t>
            </a:r>
            <a:r>
              <a:rPr lang="en-US" sz="1600" dirty="0" err="1" smtClean="0">
                <a:solidFill>
                  <a:srgbClr val="006600"/>
                </a:solidFill>
              </a:rPr>
              <a:t>Colombres</a:t>
            </a:r>
            <a:r>
              <a:rPr lang="en-US" sz="1600" dirty="0" smtClean="0">
                <a:solidFill>
                  <a:srgbClr val="006600"/>
                </a:solidFill>
              </a:rPr>
              <a:t>)</a:t>
            </a:r>
            <a:endParaRPr lang="en-US" sz="1600" dirty="0" smtClean="0">
              <a:solidFill>
                <a:srgbClr val="0066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endParaRPr lang="en-US" sz="1600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14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766" y="1049119"/>
            <a:ext cx="4577934" cy="54685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2369" y="1297388"/>
            <a:ext cx="383716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6600"/>
                </a:solidFill>
              </a:rPr>
              <a:t>Planted area by crop: (2016)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82675" algn="l"/>
              </a:tabLst>
            </a:pPr>
            <a:r>
              <a:rPr lang="en-US" sz="2000" b="1" dirty="0" smtClean="0">
                <a:solidFill>
                  <a:srgbClr val="006600"/>
                </a:solidFill>
              </a:rPr>
              <a:t>Soybean:     20.0 MM ha</a:t>
            </a:r>
          </a:p>
          <a:p>
            <a:pPr marL="342900" indent="-342900" defTabSz="85883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82675" algn="l"/>
              </a:tabLst>
            </a:pPr>
            <a:r>
              <a:rPr lang="en-US" sz="2000" b="1" dirty="0" smtClean="0">
                <a:solidFill>
                  <a:srgbClr val="006600"/>
                </a:solidFill>
              </a:rPr>
              <a:t>Corn:	     	5.0 MM ha</a:t>
            </a:r>
          </a:p>
          <a:p>
            <a:pPr marL="342900" indent="-342900" defTabSz="85883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82675" algn="l"/>
              </a:tabLst>
            </a:pPr>
            <a:r>
              <a:rPr lang="en-US" sz="2000" b="1" dirty="0" smtClean="0">
                <a:solidFill>
                  <a:srgbClr val="006600"/>
                </a:solidFill>
              </a:rPr>
              <a:t>Wheat:	4.0 MM ha</a:t>
            </a:r>
          </a:p>
          <a:p>
            <a:pPr marL="342900" indent="-342900" defTabSz="858838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82675" algn="l"/>
              </a:tabLst>
            </a:pPr>
            <a:r>
              <a:rPr lang="en-US" sz="2000" b="1" dirty="0" smtClean="0">
                <a:solidFill>
                  <a:srgbClr val="006600"/>
                </a:solidFill>
              </a:rPr>
              <a:t>Sunflower:  	2.0 MM ha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82675" algn="l"/>
                <a:tab pos="1716088" algn="l"/>
              </a:tabLst>
            </a:pPr>
            <a:r>
              <a:rPr lang="en-US" sz="2000" dirty="0" smtClean="0">
                <a:solidFill>
                  <a:srgbClr val="006600"/>
                </a:solidFill>
              </a:rPr>
              <a:t>Barley:        	0.6 MM ha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82675" algn="l"/>
                <a:tab pos="1716088" algn="l"/>
              </a:tabLst>
            </a:pPr>
            <a:r>
              <a:rPr lang="en-US" sz="2000" dirty="0" smtClean="0">
                <a:solidFill>
                  <a:srgbClr val="006600"/>
                </a:solidFill>
              </a:rPr>
              <a:t>Cotton:</a:t>
            </a:r>
            <a:r>
              <a:rPr lang="en-US" sz="2000" dirty="0">
                <a:solidFill>
                  <a:srgbClr val="006600"/>
                </a:solidFill>
              </a:rPr>
              <a:t>	</a:t>
            </a:r>
            <a:r>
              <a:rPr lang="en-US" sz="2000" dirty="0" smtClean="0">
                <a:solidFill>
                  <a:srgbClr val="006600"/>
                </a:solidFill>
              </a:rPr>
              <a:t>0.4 MM ha</a:t>
            </a:r>
            <a:endParaRPr lang="en-US" sz="2000" dirty="0">
              <a:solidFill>
                <a:srgbClr val="006600"/>
              </a:solidFill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082675" algn="l"/>
                <a:tab pos="1716088" algn="l"/>
              </a:tabLst>
            </a:pPr>
            <a:r>
              <a:rPr lang="en-US" sz="2000" dirty="0" smtClean="0">
                <a:solidFill>
                  <a:srgbClr val="006600"/>
                </a:solidFill>
              </a:rPr>
              <a:t>Others:</a:t>
            </a:r>
            <a:r>
              <a:rPr lang="en-US" sz="2000" dirty="0">
                <a:solidFill>
                  <a:srgbClr val="006600"/>
                </a:solidFill>
              </a:rPr>
              <a:t>	</a:t>
            </a:r>
            <a:r>
              <a:rPr lang="en-US" sz="2000" dirty="0" smtClean="0">
                <a:solidFill>
                  <a:srgbClr val="006600"/>
                </a:solidFill>
              </a:rPr>
              <a:t>1.5 MM ha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82675" algn="l"/>
                <a:tab pos="1716088" algn="l"/>
              </a:tabLst>
            </a:pPr>
            <a:endParaRPr lang="en-US" sz="2000" dirty="0">
              <a:solidFill>
                <a:srgbClr val="0066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82675" algn="l"/>
                <a:tab pos="1716088" algn="l"/>
              </a:tabLst>
            </a:pPr>
            <a:r>
              <a:rPr lang="en-US" sz="2000" dirty="0" smtClean="0">
                <a:solidFill>
                  <a:srgbClr val="006600"/>
                </a:solidFill>
              </a:rPr>
              <a:t>High adoption of no-till crop production  &gt;80%.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82675" algn="l"/>
                <a:tab pos="1716088" algn="l"/>
              </a:tabLst>
            </a:pPr>
            <a:endParaRPr lang="en-US" sz="2000" dirty="0">
              <a:solidFill>
                <a:srgbClr val="0066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82675" algn="l"/>
                <a:tab pos="1716088" algn="l"/>
              </a:tabLst>
            </a:pPr>
            <a:r>
              <a:rPr lang="en-US" sz="2000" dirty="0" smtClean="0">
                <a:solidFill>
                  <a:srgbClr val="006600"/>
                </a:solidFill>
              </a:rPr>
              <a:t>Market size: (MM </a:t>
            </a:r>
            <a:r>
              <a:rPr lang="en-US" sz="2000" dirty="0" err="1" smtClean="0">
                <a:solidFill>
                  <a:srgbClr val="006600"/>
                </a:solidFill>
              </a:rPr>
              <a:t>u$s</a:t>
            </a:r>
            <a:r>
              <a:rPr lang="en-US" sz="2000" dirty="0" smtClean="0">
                <a:solidFill>
                  <a:srgbClr val="006600"/>
                </a:solidFill>
              </a:rPr>
              <a:t>)</a:t>
            </a: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51520" y="260648"/>
            <a:ext cx="8229600" cy="79119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>
                <a:solidFill>
                  <a:srgbClr val="006600"/>
                </a:solidFill>
                <a:latin typeface="+mn-lt"/>
              </a:rPr>
              <a:t>Introduction: Argentina Crop production.</a:t>
            </a:r>
            <a:br>
              <a:rPr lang="en-US" sz="2800" dirty="0" smtClean="0">
                <a:solidFill>
                  <a:srgbClr val="006600"/>
                </a:solidFill>
                <a:latin typeface="+mn-lt"/>
              </a:rPr>
            </a:br>
            <a:endParaRPr lang="en-US" sz="2800" dirty="0">
              <a:solidFill>
                <a:srgbClr val="006600"/>
              </a:solidFill>
              <a:latin typeface="+mn-lt"/>
            </a:endParaRPr>
          </a:p>
        </p:txBody>
      </p:sp>
      <p:grpSp>
        <p:nvGrpSpPr>
          <p:cNvPr id="8" name="38 Grupo"/>
          <p:cNvGrpSpPr/>
          <p:nvPr/>
        </p:nvGrpSpPr>
        <p:grpSpPr>
          <a:xfrm>
            <a:off x="683568" y="5399033"/>
            <a:ext cx="2088232" cy="829231"/>
            <a:chOff x="4364178" y="3844726"/>
            <a:chExt cx="1482042" cy="829231"/>
          </a:xfrm>
        </p:grpSpPr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4364178" y="4150737"/>
              <a:ext cx="1482042" cy="523220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rgbClr val="00B050"/>
              </a:solidFill>
              <a:prstDash val="solid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kern="0" baseline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  <a:ea typeface="+mn-ea"/>
                </a:rPr>
                <a:t>Crop Protection:</a:t>
              </a:r>
              <a:r>
                <a:rPr lang="en-US" sz="1400" b="1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  <a:ea typeface="+mn-ea"/>
                </a:rPr>
                <a:t> 2</a:t>
              </a:r>
              <a:r>
                <a:rPr lang="en-US" sz="1400" b="1" kern="0" baseline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  <a:ea typeface="+mn-ea"/>
                </a:rPr>
                <a:t>.5 B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/>
                </a:rPr>
                <a:t>Seeds: 1.1 B</a:t>
              </a:r>
              <a:endParaRPr lang="en-US" sz="1400" b="1" kern="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</a:endParaRP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4364178" y="3844726"/>
              <a:ext cx="1482042" cy="307777"/>
            </a:xfrm>
            <a:prstGeom prst="rect">
              <a:avLst/>
            </a:prstGeom>
            <a:solidFill>
              <a:srgbClr val="00B050"/>
            </a:solidFill>
            <a:ln w="25400" cap="flat" cmpd="sng" algn="ctr">
              <a:solidFill>
                <a:srgbClr val="00B050"/>
              </a:solidFill>
              <a:prstDash val="solid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kern="0" baseline="0" dirty="0" smtClean="0">
                  <a:solidFill>
                    <a:schemeClr val="bg1"/>
                  </a:solidFill>
                  <a:latin typeface="Calibri"/>
                </a:rPr>
                <a:t>Argentina 3.6 B</a:t>
              </a:r>
              <a:endParaRPr lang="en-US" sz="1400" b="1" kern="0" dirty="0" smtClean="0">
                <a:solidFill>
                  <a:schemeClr val="bg1"/>
                </a:solidFill>
                <a:latin typeface="Calibri"/>
              </a:endParaRPr>
            </a:p>
          </p:txBody>
        </p:sp>
      </p:grp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2771800" y="4509119"/>
            <a:ext cx="3888432" cy="1296144"/>
          </a:xfrm>
          <a:prstGeom prst="line">
            <a:avLst/>
          </a:prstGeom>
          <a:solidFill>
            <a:srgbClr val="FF6700"/>
          </a:solidFill>
          <a:ln w="19050" cap="flat" cmpd="sng" algn="ctr">
            <a:solidFill>
              <a:schemeClr val="bg2">
                <a:lumMod val="25000"/>
              </a:schemeClr>
            </a:solidFill>
            <a:prstDash val="solid"/>
            <a:headEnd/>
            <a:tailEnd type="oval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AR" sz="3200" kern="0" baseline="0" dirty="0">
              <a:solidFill>
                <a:prstClr val="white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367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Content Placeholder 1"/>
          <p:cNvSpPr txBox="1">
            <a:spLocks/>
          </p:cNvSpPr>
          <p:nvPr/>
        </p:nvSpPr>
        <p:spPr>
          <a:xfrm>
            <a:off x="447488" y="4836548"/>
            <a:ext cx="5852704" cy="190482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pPr marL="230188" indent="-230188">
              <a:lnSpc>
                <a:spcPct val="112000"/>
              </a:lnSpc>
              <a:spcBef>
                <a:spcPts val="600"/>
              </a:spcBef>
              <a:buClr>
                <a:schemeClr val="tx1"/>
              </a:buClr>
              <a:defRPr/>
            </a:pP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Key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market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drivers:</a:t>
            </a:r>
          </a:p>
          <a:p>
            <a:pPr marL="285750" indent="-285750">
              <a:lnSpc>
                <a:spcPct val="112000"/>
              </a:lnSpc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ü"/>
              <a:defRPr/>
            </a:pP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Generic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growing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and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high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technical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complexity</a:t>
            </a:r>
            <a:endParaRPr lang="es-AR" sz="1400" kern="0" dirty="0" smtClean="0">
              <a:solidFill>
                <a:srgbClr val="006600"/>
              </a:solidFill>
              <a:cs typeface="Arial"/>
            </a:endParaRPr>
          </a:p>
          <a:p>
            <a:pPr marL="285750" indent="-285750">
              <a:lnSpc>
                <a:spcPct val="112000"/>
              </a:lnSpc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ü"/>
              <a:defRPr/>
            </a:pP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Exponential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growth of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gly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-res </a:t>
            </a:r>
            <a:r>
              <a:rPr lang="es-AR" sz="1400" i="1" kern="0" dirty="0" err="1" smtClean="0">
                <a:solidFill>
                  <a:srgbClr val="006600"/>
                </a:solidFill>
                <a:cs typeface="Arial"/>
              </a:rPr>
              <a:t>Amaranthus</a:t>
            </a:r>
            <a:r>
              <a:rPr lang="es-AR" sz="1400" i="1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i="1" kern="0" dirty="0" err="1" smtClean="0">
                <a:solidFill>
                  <a:srgbClr val="006600"/>
                </a:solidFill>
                <a:cs typeface="Arial"/>
              </a:rPr>
              <a:t>spp</a:t>
            </a:r>
            <a:r>
              <a:rPr lang="es-AR" sz="1400" i="1" kern="0" dirty="0" smtClean="0">
                <a:solidFill>
                  <a:srgbClr val="006600"/>
                </a:solidFill>
                <a:cs typeface="Arial"/>
              </a:rPr>
              <a:t>. 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and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grasses</a:t>
            </a:r>
            <a:endParaRPr lang="es-AR" sz="1400" kern="0" dirty="0" smtClean="0">
              <a:solidFill>
                <a:srgbClr val="006600"/>
              </a:solidFill>
              <a:cs typeface="Arial"/>
            </a:endParaRPr>
          </a:p>
          <a:p>
            <a:pPr marL="285750" indent="-285750">
              <a:lnSpc>
                <a:spcPct val="112000"/>
              </a:lnSpc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ü"/>
              <a:defRPr/>
            </a:pPr>
            <a:r>
              <a:rPr lang="es-AR" sz="1400" i="1" kern="0" dirty="0" err="1" smtClean="0">
                <a:solidFill>
                  <a:srgbClr val="006600"/>
                </a:solidFill>
                <a:cs typeface="Arial"/>
              </a:rPr>
              <a:t>Conyza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keeps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the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area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,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but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does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not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forgive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errors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in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weed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management</a:t>
            </a:r>
            <a:endParaRPr lang="es-AR" sz="1400" kern="0" dirty="0" smtClean="0">
              <a:solidFill>
                <a:srgbClr val="006600"/>
              </a:solidFill>
              <a:cs typeface="Arial"/>
            </a:endParaRPr>
          </a:p>
          <a:p>
            <a:pPr marL="285750" indent="-285750">
              <a:lnSpc>
                <a:spcPct val="112000"/>
              </a:lnSpc>
              <a:spcBef>
                <a:spcPts val="600"/>
              </a:spcBef>
              <a:buClr>
                <a:schemeClr val="tx1"/>
              </a:buClr>
              <a:buFont typeface="Wingdings" panose="05000000000000000000" pitchFamily="2" charset="2"/>
              <a:buChar char="ü"/>
              <a:defRPr/>
            </a:pP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No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weed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control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programs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adoption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so </a:t>
            </a:r>
            <a:r>
              <a:rPr lang="es-AR" sz="1400" kern="0" dirty="0" err="1" smtClean="0">
                <a:solidFill>
                  <a:srgbClr val="006600"/>
                </a:solidFill>
                <a:cs typeface="Arial"/>
              </a:rPr>
              <a:t>far</a:t>
            </a: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…</a:t>
            </a:r>
          </a:p>
          <a:p>
            <a:pPr marL="230188" lvl="0" indent="-230188" eaLnBrk="1" hangingPunct="1">
              <a:lnSpc>
                <a:spcPct val="112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es-AR" sz="1400" kern="0" dirty="0" smtClean="0">
                <a:solidFill>
                  <a:srgbClr val="006600"/>
                </a:solidFill>
                <a:cs typeface="Arial"/>
              </a:rPr>
              <a:t> </a:t>
            </a:r>
          </a:p>
          <a:p>
            <a:pPr marL="230188" lvl="0" indent="-230188" eaLnBrk="1" hangingPunct="1">
              <a:lnSpc>
                <a:spcPct val="112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defRPr/>
            </a:pPr>
            <a:endParaRPr lang="es-AR" sz="1400" kern="0" dirty="0" smtClean="0">
              <a:solidFill>
                <a:srgbClr val="006600"/>
              </a:solidFill>
              <a:cs typeface="Arial"/>
            </a:endParaRPr>
          </a:p>
          <a:p>
            <a:pPr marL="230188" marR="0" lvl="0" indent="-230188" algn="l" defTabSz="914400" rtl="0" eaLnBrk="1" fontAlgn="base" latinLnBrk="0" hangingPunct="1">
              <a:lnSpc>
                <a:spcPct val="112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Tx/>
              <a:tabLst/>
              <a:defRPr/>
            </a:pPr>
            <a:r>
              <a:rPr kumimoji="0" lang="es-AR" sz="1400" i="0" u="none" strike="noStrike" kern="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cs typeface="Arial"/>
              </a:rPr>
              <a:t>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012160" y="1724615"/>
            <a:ext cx="38360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None/>
            </a:pPr>
            <a:r>
              <a:rPr lang="en-US" dirty="0">
                <a:solidFill>
                  <a:srgbClr val="006600"/>
                </a:solidFill>
              </a:rPr>
              <a:t>	</a:t>
            </a:r>
            <a:r>
              <a:rPr lang="en-US" dirty="0" smtClean="0">
                <a:solidFill>
                  <a:srgbClr val="006600"/>
                </a:solidFill>
              </a:rPr>
              <a:t>      &lt; selectivity</a:t>
            </a:r>
          </a:p>
          <a:p>
            <a:pPr>
              <a:buClrTx/>
              <a:buNone/>
            </a:pPr>
            <a:r>
              <a:rPr lang="en-US" dirty="0" smtClean="0">
                <a:solidFill>
                  <a:srgbClr val="006600"/>
                </a:solidFill>
              </a:rPr>
              <a:t>   Current       &lt; control levels</a:t>
            </a:r>
          </a:p>
          <a:p>
            <a:pPr>
              <a:buClrTx/>
              <a:buNone/>
            </a:pPr>
            <a:r>
              <a:rPr lang="en-US" dirty="0" smtClean="0">
                <a:solidFill>
                  <a:srgbClr val="006600"/>
                </a:solidFill>
              </a:rPr>
              <a:t>  Scenario      &gt; work &amp; time</a:t>
            </a:r>
          </a:p>
          <a:p>
            <a:pPr>
              <a:buClrTx/>
              <a:buNone/>
            </a:pPr>
            <a:r>
              <a:rPr lang="en-US" dirty="0" smtClean="0">
                <a:solidFill>
                  <a:srgbClr val="006600"/>
                </a:solidFill>
              </a:rPr>
              <a:t>	           +++ U$S</a:t>
            </a:r>
          </a:p>
        </p:txBody>
      </p:sp>
      <p:sp>
        <p:nvSpPr>
          <p:cNvPr id="9" name="Left Brace 8"/>
          <p:cNvSpPr/>
          <p:nvPr/>
        </p:nvSpPr>
        <p:spPr bwMode="auto">
          <a:xfrm>
            <a:off x="7088233" y="1760703"/>
            <a:ext cx="220071" cy="1164241"/>
          </a:xfrm>
          <a:prstGeom prst="leftBrace">
            <a:avLst>
              <a:gd name="adj1" fmla="val 8333"/>
              <a:gd name="adj2" fmla="val 49123"/>
            </a:avLst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9592" y="4191471"/>
            <a:ext cx="4586320" cy="46166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28 biotypes / 18 species / 16 </a:t>
            </a:r>
            <a:r>
              <a:rPr lang="en-US" sz="1200" dirty="0" err="1" smtClean="0"/>
              <a:t>Gly</a:t>
            </a:r>
            <a:r>
              <a:rPr lang="en-US" sz="1200" dirty="0" smtClean="0"/>
              <a:t>-res / 4 different MOA / 5 multiple-res</a:t>
            </a:r>
          </a:p>
          <a:p>
            <a:pPr algn="ctr"/>
            <a:r>
              <a:rPr lang="en-US" sz="1200" dirty="0" smtClean="0"/>
              <a:t>several </a:t>
            </a:r>
            <a:r>
              <a:rPr lang="en-US" sz="1200" dirty="0" err="1" smtClean="0"/>
              <a:t>Gly</a:t>
            </a:r>
            <a:r>
              <a:rPr lang="en-US" sz="1200" dirty="0" smtClean="0"/>
              <a:t>-Tolerant species covering relevant areas </a:t>
            </a:r>
            <a:endParaRPr lang="en-US" sz="1200" dirty="0"/>
          </a:p>
        </p:txBody>
      </p:sp>
      <p:sp>
        <p:nvSpPr>
          <p:cNvPr id="11" name="Title 2"/>
          <p:cNvSpPr txBox="1">
            <a:spLocks/>
          </p:cNvSpPr>
          <p:nvPr/>
        </p:nvSpPr>
        <p:spPr>
          <a:xfrm>
            <a:off x="255580" y="332656"/>
            <a:ext cx="7988828" cy="40534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smtClean="0">
                <a:solidFill>
                  <a:srgbClr val="006600"/>
                </a:solidFill>
                <a:latin typeface="+mn-lt"/>
              </a:rPr>
              <a:t>Weeds Issue: current situation and trends:</a:t>
            </a:r>
            <a:endParaRPr lang="en-US" sz="2800" dirty="0">
              <a:solidFill>
                <a:srgbClr val="006600"/>
              </a:solidFill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825135"/>
            <a:ext cx="5608210" cy="33239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244" y="3561289"/>
            <a:ext cx="1582156" cy="443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</p:pic>
      <p:sp>
        <p:nvSpPr>
          <p:cNvPr id="13" name="Rectangle 12"/>
          <p:cNvSpPr/>
          <p:nvPr/>
        </p:nvSpPr>
        <p:spPr>
          <a:xfrm>
            <a:off x="6012160" y="3933056"/>
            <a:ext cx="278185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Network of knowledge of resistant weeds</a:t>
            </a:r>
            <a:endParaRPr lang="es-AR" sz="12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87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852286397"/>
              </p:ext>
            </p:extLst>
          </p:nvPr>
        </p:nvGraphicFramePr>
        <p:xfrm>
          <a:off x="2339752" y="998833"/>
          <a:ext cx="4088689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375571" y="260648"/>
            <a:ext cx="8309621" cy="63088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sz="2800" dirty="0" smtClean="0">
                <a:solidFill>
                  <a:srgbClr val="006600"/>
                </a:solidFill>
                <a:latin typeface="+mn-lt"/>
                <a:cs typeface="Calibri" panose="020F0502020204030204" pitchFamily="34" charset="0"/>
              </a:rPr>
              <a:t>Argentina: Herbicide </a:t>
            </a:r>
            <a:r>
              <a:rPr lang="es-AR" sz="2800" dirty="0" err="1" smtClean="0">
                <a:solidFill>
                  <a:srgbClr val="006600"/>
                </a:solidFill>
                <a:latin typeface="+mn-lt"/>
                <a:cs typeface="Calibri" panose="020F0502020204030204" pitchFamily="34" charset="0"/>
              </a:rPr>
              <a:t>Market</a:t>
            </a:r>
            <a:r>
              <a:rPr lang="es-AR" sz="2800" dirty="0" smtClean="0">
                <a:solidFill>
                  <a:srgbClr val="006600"/>
                </a:solidFill>
                <a:latin typeface="+mn-lt"/>
                <a:cs typeface="Calibri" panose="020F0502020204030204" pitchFamily="34" charset="0"/>
              </a:rPr>
              <a:t> and </a:t>
            </a:r>
            <a:r>
              <a:rPr lang="es-AR" sz="2800" dirty="0" err="1" smtClean="0">
                <a:solidFill>
                  <a:srgbClr val="006600"/>
                </a:solidFill>
                <a:latin typeface="+mn-lt"/>
                <a:cs typeface="Calibri" panose="020F0502020204030204" pitchFamily="34" charset="0"/>
              </a:rPr>
              <a:t>Trends</a:t>
            </a:r>
            <a:r>
              <a:rPr lang="es-AR" sz="2800" dirty="0" smtClean="0">
                <a:solidFill>
                  <a:srgbClr val="006600"/>
                </a:solidFill>
                <a:latin typeface="+mn-lt"/>
                <a:cs typeface="Calibri" panose="020F0502020204030204" pitchFamily="34" charset="0"/>
              </a:rPr>
              <a:t> </a:t>
            </a:r>
            <a:endParaRPr lang="es-AR" sz="2800" dirty="0">
              <a:solidFill>
                <a:srgbClr val="006600"/>
              </a:solidFill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191563"/>
              </p:ext>
            </p:extLst>
          </p:nvPr>
        </p:nvGraphicFramePr>
        <p:xfrm>
          <a:off x="1465073" y="5157192"/>
          <a:ext cx="5771223" cy="1320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14839"/>
                <a:gridCol w="864096"/>
                <a:gridCol w="864096"/>
                <a:gridCol w="864096"/>
                <a:gridCol w="864096"/>
              </a:tblGrid>
              <a:tr h="5071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n>
                            <a:solidFill>
                              <a:schemeClr val="tx2">
                                <a:lumMod val="20000"/>
                                <a:lumOff val="80000"/>
                              </a:schemeClr>
                            </a:solidFill>
                          </a:ln>
                          <a:effectLst/>
                        </a:rPr>
                        <a:t>ARG:</a:t>
                      </a:r>
                      <a:r>
                        <a:rPr lang="en-US" sz="1400" baseline="0" dirty="0" smtClean="0">
                          <a:ln>
                            <a:solidFill>
                              <a:schemeClr val="tx2">
                                <a:lumMod val="20000"/>
                                <a:lumOff val="80000"/>
                              </a:schemeClr>
                            </a:solidFill>
                          </a:ln>
                          <a:effectLst/>
                        </a:rPr>
                        <a:t> Herbicides Market (%)</a:t>
                      </a:r>
                      <a:endParaRPr lang="en-US" sz="1400" dirty="0" smtClean="0">
                        <a:ln>
                          <a:solidFill>
                            <a:schemeClr val="tx2">
                              <a:lumMod val="20000"/>
                              <a:lumOff val="80000"/>
                            </a:schemeClr>
                          </a:solidFill>
                        </a:ln>
                        <a:effectLst/>
                      </a:endParaRPr>
                    </a:p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2010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2012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2014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2016</a:t>
                      </a:r>
                      <a:endParaRPr lang="es-A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GLYPHOSATE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70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61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53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43</a:t>
                      </a:r>
                      <a:endParaRPr lang="es-A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sz="1600" dirty="0" smtClean="0"/>
                        <a:t>NO GLYPHOSATE HERB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30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39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47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57</a:t>
                      </a:r>
                      <a:endParaRPr lang="es-AR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472" y="5309925"/>
            <a:ext cx="1514288" cy="71136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308304" y="5096217"/>
            <a:ext cx="652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200" dirty="0" err="1" smtClean="0"/>
              <a:t>Source</a:t>
            </a:r>
            <a:r>
              <a:rPr lang="es-AR" sz="1200" dirty="0" smtClean="0"/>
              <a:t>:</a:t>
            </a:r>
            <a:endParaRPr lang="es-AR" sz="1200" dirty="0"/>
          </a:p>
        </p:txBody>
      </p:sp>
    </p:spTree>
    <p:extLst>
      <p:ext uri="{BB962C8B-B14F-4D97-AF65-F5344CB8AC3E}">
        <p14:creationId xmlns:p14="http://schemas.microsoft.com/office/powerpoint/2010/main" val="419698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78414" y="404664"/>
            <a:ext cx="71779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6600"/>
                </a:solidFill>
              </a:rPr>
              <a:t>Variation </a:t>
            </a:r>
            <a:r>
              <a:rPr lang="en-US" sz="2800" dirty="0">
                <a:solidFill>
                  <a:srgbClr val="006600"/>
                </a:solidFill>
              </a:rPr>
              <a:t>in the Herbicides </a:t>
            </a:r>
            <a:r>
              <a:rPr lang="en-US" sz="2800" dirty="0" smtClean="0">
                <a:solidFill>
                  <a:srgbClr val="006600"/>
                </a:solidFill>
              </a:rPr>
              <a:t>Market:</a:t>
            </a:r>
          </a:p>
          <a:p>
            <a:r>
              <a:rPr lang="en-US" sz="2800" dirty="0" smtClean="0">
                <a:solidFill>
                  <a:srgbClr val="006600"/>
                </a:solidFill>
              </a:rPr>
              <a:t>(in % </a:t>
            </a:r>
            <a:r>
              <a:rPr lang="en-US" sz="2800" dirty="0">
                <a:solidFill>
                  <a:srgbClr val="006600"/>
                </a:solidFill>
              </a:rPr>
              <a:t>of </a:t>
            </a:r>
            <a:r>
              <a:rPr lang="en-US" sz="2800" dirty="0" smtClean="0">
                <a:solidFill>
                  <a:srgbClr val="006600"/>
                </a:solidFill>
              </a:rPr>
              <a:t>quantity</a:t>
            </a:r>
            <a:r>
              <a:rPr lang="en-US" sz="2800" dirty="0">
                <a:solidFill>
                  <a:srgbClr val="006600"/>
                </a:solidFill>
              </a:rPr>
              <a:t>) - 2014 vs </a:t>
            </a:r>
            <a:r>
              <a:rPr lang="en-US" sz="2800" dirty="0" smtClean="0">
                <a:solidFill>
                  <a:srgbClr val="006600"/>
                </a:solidFill>
              </a:rPr>
              <a:t>2016</a:t>
            </a:r>
            <a:endParaRPr lang="es-AR" sz="2800" dirty="0">
              <a:solidFill>
                <a:srgbClr val="006600"/>
              </a:solidFill>
              <a:latin typeface="Georgia" panose="02040502050405020303" pitchFamily="18" charset="0"/>
            </a:endParaRPr>
          </a:p>
        </p:txBody>
      </p:sp>
      <p:pic>
        <p:nvPicPr>
          <p:cNvPr id="8" name="Picture 2" descr="C:\Users\felorza_2\Desktop\Fede\Charlas y Presentaciones CASAFE\Fondos para presentaciones y graficos\LOGO-HRA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5867"/>
            <a:ext cx="1854641" cy="99686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4" name="13 CuadroTexto"/>
          <p:cNvSpPr txBox="1"/>
          <p:nvPr/>
        </p:nvSpPr>
        <p:spPr>
          <a:xfrm>
            <a:off x="2123728" y="5641503"/>
            <a:ext cx="75871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400" dirty="0" err="1" smtClean="0"/>
              <a:t>Source</a:t>
            </a:r>
            <a:r>
              <a:rPr lang="es-AR" sz="1400" dirty="0" smtClean="0"/>
              <a:t>: </a:t>
            </a:r>
            <a:r>
              <a:rPr lang="es-AR" sz="1400" dirty="0" err="1" smtClean="0"/>
              <a:t>by</a:t>
            </a:r>
            <a:r>
              <a:rPr lang="es-AR" sz="1400" dirty="0" smtClean="0"/>
              <a:t> </a:t>
            </a:r>
            <a:r>
              <a:rPr lang="es-AR" altLang="es-AR" sz="1400" dirty="0" smtClean="0"/>
              <a:t>Pampas </a:t>
            </a:r>
            <a:r>
              <a:rPr lang="es-AR" altLang="es-AR" sz="1400" dirty="0" err="1" smtClean="0"/>
              <a:t>Group</a:t>
            </a:r>
            <a:r>
              <a:rPr lang="es-AR" altLang="es-AR" sz="1400" dirty="0" smtClean="0"/>
              <a:t> </a:t>
            </a:r>
            <a:r>
              <a:rPr lang="es-AR" altLang="es-AR" sz="1400" dirty="0" err="1" smtClean="0"/>
              <a:t>for</a:t>
            </a:r>
            <a:r>
              <a:rPr lang="es-AR" altLang="es-AR" sz="1400" dirty="0" smtClean="0"/>
              <a:t> CASAFE. Argentina.</a:t>
            </a:r>
            <a:endParaRPr lang="es-AR" sz="1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700808"/>
            <a:ext cx="6751513" cy="3922777"/>
          </a:xfrm>
          <a:prstGeom prst="rect">
            <a:avLst/>
          </a:prstGeom>
          <a:ln>
            <a:solidFill>
              <a:srgbClr val="92D050"/>
            </a:solidFill>
          </a:ln>
        </p:spPr>
      </p:pic>
    </p:spTree>
    <p:extLst>
      <p:ext uri="{BB962C8B-B14F-4D97-AF65-F5344CB8AC3E}">
        <p14:creationId xmlns:p14="http://schemas.microsoft.com/office/powerpoint/2010/main" val="10859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1509</TotalTime>
  <Words>325</Words>
  <Application>Microsoft Office PowerPoint</Application>
  <PresentationFormat>On-screen Show (4:3)</PresentationFormat>
  <Paragraphs>114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Georgia</vt:lpstr>
      <vt:lpstr>segoe ui</vt:lpstr>
      <vt:lpstr>Wingdings</vt:lpstr>
      <vt:lpstr>Tema de Office</vt:lpstr>
      <vt:lpstr>PowerPoint Presentation</vt:lpstr>
      <vt:lpstr>PowerPoint Presentation</vt:lpstr>
      <vt:lpstr>Objectives</vt:lpstr>
      <vt:lpstr>Mission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felorza</dc:creator>
  <cp:lastModifiedBy>Frene, Rafael (RL)</cp:lastModifiedBy>
  <cp:revision>63</cp:revision>
  <dcterms:created xsi:type="dcterms:W3CDTF">2015-08-31T13:23:10Z</dcterms:created>
  <dcterms:modified xsi:type="dcterms:W3CDTF">2017-05-07T21:21:00Z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_Steward">
    <vt:lpwstr>Frene R u837279</vt:lpwstr>
  </property>
  <property fmtid="{D5CDD505-2E9C-101B-9397-08002B2CF9AE}" pid="3" name="Update_Footer">
    <vt:lpwstr>No</vt:lpwstr>
  </property>
  <property fmtid="{D5CDD505-2E9C-101B-9397-08002B2CF9AE}" pid="4" name="Radio_Button">
    <vt:lpwstr>RadioButton2</vt:lpwstr>
  </property>
  <property fmtid="{D5CDD505-2E9C-101B-9397-08002B2CF9AE}" pid="5" name="Information_Classification">
    <vt:lpwstr/>
  </property>
  <property fmtid="{D5CDD505-2E9C-101B-9397-08002B2CF9AE}" pid="6" name="Record_Title_ID">
    <vt:lpwstr>72</vt:lpwstr>
  </property>
  <property fmtid="{D5CDD505-2E9C-101B-9397-08002B2CF9AE}" pid="7" name="Initial_Creation_Date">
    <vt:filetime>2015-08-31T13:23:09Z</vt:filetime>
  </property>
  <property fmtid="{D5CDD505-2E9C-101B-9397-08002B2CF9AE}" pid="8" name="Retention_Period_Start_Date">
    <vt:filetime>2017-05-07T21:20:16Z</vt:filetime>
  </property>
  <property fmtid="{D5CDD505-2E9C-101B-9397-08002B2CF9AE}" pid="9" name="Last_Reviewed_Date">
    <vt:lpwstr/>
  </property>
  <property fmtid="{D5CDD505-2E9C-101B-9397-08002B2CF9AE}" pid="10" name="Retention_Review_Frequency">
    <vt:lpwstr/>
  </property>
</Properties>
</file>