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88" r:id="rId3"/>
    <p:sldId id="294" r:id="rId4"/>
    <p:sldId id="284" r:id="rId5"/>
    <p:sldId id="289" r:id="rId6"/>
    <p:sldId id="282" r:id="rId7"/>
    <p:sldId id="268" r:id="rId8"/>
    <p:sldId id="280" r:id="rId9"/>
    <p:sldId id="295" r:id="rId10"/>
    <p:sldId id="29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RAK, MICHAEL J [AG/1000]" initials="HMJ[" lastIdx="3" clrIdx="0">
    <p:extLst>
      <p:ext uri="{19B8F6BF-5375-455C-9EA6-DF929625EA0E}">
        <p15:presenceInfo xmlns:p15="http://schemas.microsoft.com/office/powerpoint/2012/main" userId="S-1-5-21-2066316708-82846456-1609722162-35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6" autoAdjust="0"/>
    <p:restoredTop sz="74908" autoAdjust="0"/>
  </p:normalViewPr>
  <p:slideViewPr>
    <p:cSldViewPr snapToGrid="0">
      <p:cViewPr varScale="1">
        <p:scale>
          <a:sx n="74" d="100"/>
          <a:sy n="74" d="100"/>
        </p:scale>
        <p:origin x="43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263A5-4A34-4D0F-932E-468E2CBF12EE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8D218-D258-4626-8142-075BFE8DC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58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4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4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1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1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9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0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5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0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7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1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80926-1595-499F-AF73-60B0697545E6}" type="datetimeFigureOut">
              <a:rPr lang="en-US" smtClean="0"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A31B5-7990-4ACC-9443-F60A0DFA3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tiff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ssroc.agron.ntu.edu.tw/wssroc.htm" TargetMode="External"/><Relationship Id="rId2" Type="http://schemas.openxmlformats.org/officeDocument/2006/relationships/hyperlink" Target="http://apws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6004" y="4797152"/>
            <a:ext cx="853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4505868" y="2412546"/>
            <a:ext cx="7961041" cy="11278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/>
              <a:t>Herbicide Resistance Action Committee Asia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30" y="1700981"/>
            <a:ext cx="4161738" cy="337526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590035" y="4360981"/>
            <a:ext cx="49863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Luis Camacho and Vinod Shivrain</a:t>
            </a:r>
          </a:p>
          <a:p>
            <a:r>
              <a:rPr lang="en-US" sz="2800" dirty="0"/>
              <a:t>May 2017</a:t>
            </a:r>
          </a:p>
        </p:txBody>
      </p:sp>
    </p:spTree>
    <p:extLst>
      <p:ext uri="{BB962C8B-B14F-4D97-AF65-F5344CB8AC3E}">
        <p14:creationId xmlns:p14="http://schemas.microsoft.com/office/powerpoint/2010/main" val="1447423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44707" y="1853811"/>
            <a:ext cx="8856984" cy="5373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Foster awareness of the importance of HRAC in Asia and the impact in the countries: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limited </a:t>
            </a:r>
            <a:r>
              <a:rPr lang="en-GB" sz="1800" dirty="0"/>
              <a:t>capabilities of company resources within each country in Asia - in terms of expertise and/or broad leadership of the issues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1800" dirty="0"/>
              <a:t>Share learnings from other geographies operating in similar situation – </a:t>
            </a:r>
            <a:r>
              <a:rPr lang="en-GB" sz="1800" dirty="0" err="1"/>
              <a:t>eg</a:t>
            </a:r>
            <a:r>
              <a:rPr lang="en-GB" sz="1800" dirty="0"/>
              <a:t> Europe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Access to GHRAC capacity building material to promote best management practices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Recommendations on how should we involve the generic industry in the implementation of best </a:t>
            </a:r>
            <a:r>
              <a:rPr lang="en-US" sz="2400"/>
              <a:t>management initiatives</a:t>
            </a:r>
            <a:endParaRPr lang="en-US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indent="0">
              <a:buNone/>
            </a:pPr>
            <a:r>
              <a:rPr lang="en-GB" sz="2000" dirty="0"/>
              <a:t>  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2" name="Rectangle 1"/>
          <p:cNvSpPr/>
          <p:nvPr/>
        </p:nvSpPr>
        <p:spPr>
          <a:xfrm>
            <a:off x="1803400" y="417108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0066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54863" y="365125"/>
            <a:ext cx="10515600" cy="1325563"/>
          </a:xfrm>
        </p:spPr>
        <p:txBody>
          <a:bodyPr/>
          <a:lstStyle/>
          <a:p>
            <a:r>
              <a:rPr lang="en-US" dirty="0"/>
              <a:t>What support do we need from GHRAC?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1488" y="50722"/>
            <a:ext cx="2017951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7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59496" y="1222510"/>
            <a:ext cx="9001000" cy="544685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algn="ctr"/>
            <a:endParaRPr lang="en-US" sz="3400" b="1" dirty="0"/>
          </a:p>
          <a:p>
            <a:pPr algn="ctr"/>
            <a:r>
              <a:rPr lang="en-US" sz="3400" b="1" dirty="0"/>
              <a:t>Thank You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80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99241"/>
            <a:ext cx="10515600" cy="1325563"/>
          </a:xfrm>
        </p:spPr>
        <p:txBody>
          <a:bodyPr/>
          <a:lstStyle/>
          <a:p>
            <a:r>
              <a:rPr lang="en-US" dirty="0"/>
              <a:t>Asia Pacific – China region at </a:t>
            </a:r>
            <a:r>
              <a:rPr lang="en-US"/>
              <a:t>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613" y="1474838"/>
            <a:ext cx="6175200" cy="456216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Asia Pacific accounted for approximately 25% share of the global herbicides market.</a:t>
            </a:r>
          </a:p>
          <a:p>
            <a:r>
              <a:rPr lang="en-US" dirty="0"/>
              <a:t>China is a major consumer of herbicides in Asia Pacific and is the fastest-growing country. </a:t>
            </a:r>
            <a:endParaRPr lang="en-GB" dirty="0"/>
          </a:p>
          <a:p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Large number of very small customers operating with a high degree of relative risk – </a:t>
            </a:r>
            <a:r>
              <a:rPr lang="en-US" dirty="0"/>
              <a:t>applying incorrect doses, incorrect application timings and using illegal/counterfeit products in which the dose/efficacy is unknown.</a:t>
            </a:r>
            <a:endParaRPr lang="en-US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/>
              <a:t>Confirmed cases of herbicide resistance reported. </a:t>
            </a:r>
          </a:p>
          <a:p>
            <a:r>
              <a:rPr lang="en-US" dirty="0"/>
              <a:t>Absence of </a:t>
            </a:r>
            <a:r>
              <a:rPr lang="en-US" dirty="0" err="1"/>
              <a:t>MoA</a:t>
            </a:r>
            <a:r>
              <a:rPr lang="en-US" dirty="0"/>
              <a:t> labeling classification.</a:t>
            </a:r>
          </a:p>
          <a:p>
            <a:r>
              <a:rPr lang="en-US" dirty="0"/>
              <a:t>There are some countries banning certain herbicides products.</a:t>
            </a:r>
          </a:p>
          <a:p>
            <a:r>
              <a:rPr lang="en-US" dirty="0"/>
              <a:t>Challenging capacity building.</a:t>
            </a:r>
          </a:p>
          <a:p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Herbicide tolerant traits introduced in the Philippines and Vietnam and approved in Pakistan.</a:t>
            </a:r>
          </a:p>
          <a:p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Escalated use and demand for generic products</a:t>
            </a:r>
          </a:p>
          <a:p>
            <a:endParaRPr lang="en-US" kern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kern="0" dirty="0"/>
          </a:p>
          <a:p>
            <a:endParaRPr lang="en-US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723" y="1330036"/>
            <a:ext cx="4900522" cy="50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99945" y="2114029"/>
            <a:ext cx="66556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China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94728" y="2248009"/>
            <a:ext cx="67916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Korea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49039" y="3084651"/>
            <a:ext cx="906210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Vietnam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39275" y="2807099"/>
            <a:ext cx="78252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Taiwan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46227" y="3283755"/>
            <a:ext cx="1119217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Philippines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36177" y="3273920"/>
            <a:ext cx="918841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Thailand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03473" y="3565749"/>
            <a:ext cx="941091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Malaysia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03473" y="4204117"/>
            <a:ext cx="1016625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Indonesia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67044" y="2506438"/>
            <a:ext cx="897682" cy="3112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Pakistan</a:t>
            </a:r>
          </a:p>
        </p:txBody>
      </p:sp>
      <p:sp>
        <p:nvSpPr>
          <p:cNvPr id="16" name="Isosceles Triangle 15"/>
          <p:cNvSpPr/>
          <p:nvPr/>
        </p:nvSpPr>
        <p:spPr bwMode="auto">
          <a:xfrm>
            <a:off x="9029477" y="3929325"/>
            <a:ext cx="152400" cy="76200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88237" y="3720390"/>
            <a:ext cx="103323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Singapore</a:t>
            </a:r>
          </a:p>
        </p:txBody>
      </p:sp>
      <p:cxnSp>
        <p:nvCxnSpPr>
          <p:cNvPr id="18" name="Straight Arrow Connector 17"/>
          <p:cNvCxnSpPr>
            <a:stCxn id="17" idx="1"/>
          </p:cNvCxnSpPr>
          <p:nvPr/>
        </p:nvCxnSpPr>
        <p:spPr bwMode="auto">
          <a:xfrm flipH="1">
            <a:off x="9231037" y="3889667"/>
            <a:ext cx="457200" cy="5932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7800572" y="2930000"/>
            <a:ext cx="61106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Calibri" pitchFamily="34" charset="0"/>
              </a:rPr>
              <a:t>India</a:t>
            </a:r>
          </a:p>
        </p:txBody>
      </p:sp>
    </p:spTree>
    <p:extLst>
      <p:ext uri="{BB962C8B-B14F-4D97-AF65-F5344CB8AC3E}">
        <p14:creationId xmlns:p14="http://schemas.microsoft.com/office/powerpoint/2010/main" val="200302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9021" y="2259349"/>
            <a:ext cx="5168653" cy="1325563"/>
          </a:xfrm>
        </p:spPr>
        <p:txBody>
          <a:bodyPr/>
          <a:lstStyle/>
          <a:p>
            <a:r>
              <a:rPr lang="en-US" dirty="0"/>
              <a:t>Herbicide Resistance </a:t>
            </a:r>
            <a:br>
              <a:rPr lang="en-US" dirty="0"/>
            </a:br>
            <a:r>
              <a:rPr lang="en-US" dirty="0"/>
              <a:t>cases in Asia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-2382507" y="707614"/>
            <a:ext cx="8163296" cy="5650632"/>
            <a:chOff x="302079" y="1059303"/>
            <a:chExt cx="8163296" cy="5650632"/>
          </a:xfrm>
        </p:grpSpPr>
        <p:sp>
          <p:nvSpPr>
            <p:cNvPr id="6" name="Rectangle 5"/>
            <p:cNvSpPr/>
            <p:nvPr/>
          </p:nvSpPr>
          <p:spPr>
            <a:xfrm>
              <a:off x="302079" y="1110343"/>
              <a:ext cx="5347607" cy="527412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7598" y="1110343"/>
              <a:ext cx="7837777" cy="5599592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>
              <a:off x="403680" y="1059303"/>
              <a:ext cx="3963966" cy="5650632"/>
              <a:chOff x="302079" y="1201497"/>
              <a:chExt cx="3963966" cy="5231412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02079" y="1297372"/>
                <a:ext cx="3558721" cy="513553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3369733" y="1201497"/>
                <a:ext cx="896312" cy="191423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6746" y="5910263"/>
            <a:ext cx="3457575" cy="533400"/>
          </a:xfrm>
          <a:prstGeom prst="rect">
            <a:avLst/>
          </a:prstGeom>
        </p:spPr>
      </p:pic>
      <p:sp>
        <p:nvSpPr>
          <p:cNvPr id="12" name="Rectangle: Rounded Corners 11"/>
          <p:cNvSpPr/>
          <p:nvPr/>
        </p:nvSpPr>
        <p:spPr>
          <a:xfrm>
            <a:off x="3075709" y="2922131"/>
            <a:ext cx="2705080" cy="2737605"/>
          </a:xfrm>
          <a:prstGeom prst="roundRect">
            <a:avLst/>
          </a:prstGeom>
          <a:noFill/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538308" y="4290933"/>
            <a:ext cx="2391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http://weedscience.org</a:t>
            </a:r>
          </a:p>
        </p:txBody>
      </p:sp>
    </p:spTree>
    <p:extLst>
      <p:ext uri="{BB962C8B-B14F-4D97-AF65-F5344CB8AC3E}">
        <p14:creationId xmlns:p14="http://schemas.microsoft.com/office/powerpoint/2010/main" val="144445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0214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Glyphosate Resistance in Asia</a:t>
            </a:r>
            <a:br>
              <a:rPr lang="en-US" dirty="0"/>
            </a:br>
            <a:r>
              <a:rPr lang="en-AU" sz="2200" b="0" i="1" dirty="0">
                <a:solidFill>
                  <a:schemeClr val="accent3">
                    <a:lumMod val="50000"/>
                  </a:schemeClr>
                </a:solidFill>
                <a:latin typeface="Arial Narrow" pitchFamily="34" charset="0"/>
                <a:cs typeface="Tahoma" pitchFamily="34" charset="0"/>
              </a:rPr>
              <a:t>is not related to HT cropping systems, however raises concerns on over-reliance of glyphosate</a:t>
            </a:r>
            <a:endParaRPr lang="en-US" sz="2000" b="0" i="1" dirty="0">
              <a:solidFill>
                <a:schemeClr val="accent3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574791"/>
              </p:ext>
            </p:extLst>
          </p:nvPr>
        </p:nvGraphicFramePr>
        <p:xfrm>
          <a:off x="961123" y="1249665"/>
          <a:ext cx="8270543" cy="5319219"/>
        </p:xfrm>
        <a:graphic>
          <a:graphicData uri="http://schemas.openxmlformats.org/drawingml/2006/table">
            <a:tbl>
              <a:tblPr/>
              <a:tblGrid>
                <a:gridCol w="969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5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9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Verdana"/>
                        </a:rPr>
                        <a:t>Country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05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Weed Species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05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When declared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05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Verdana"/>
                        </a:rPr>
                        <a:t>Situation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0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85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Lolium rigidum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(rigid ryegrass)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1996*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Canola, Cereals, Fencelines, Wheat, apples, around building, irrigation channel, alfalfa, clover, grapes, roadside railways and Pasture seed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Echinocloa colona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(jungle rice)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2007*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Cropland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Urochloa panicoides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(liverseed grass)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2008*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Sorghum and Wheat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Chloris truncata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(windmill grass)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2010*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Cropland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Raphanus raphanistrum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(wild Radish)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2010*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Fallow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301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Conyza  bonariensis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(hairy fleabane)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2010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Cropland, Industrial sites, and Roadsides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Bromus diandrus (ripgut Brome)</a:t>
                      </a:r>
                      <a:b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2011*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Fenceline and wheat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Brachiaria eruciformis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(sweet Summer Grass)</a:t>
                      </a:r>
                      <a:b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2014*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Fallow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Bromus rubens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(Red Brome)</a:t>
                      </a:r>
                      <a:b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2014*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Fallow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Australia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Sonchus oleraceus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(annual Sowthistle)</a:t>
                      </a:r>
                      <a:b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2014*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Cotton and fallow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Malaysia 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Eleusine Indica 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(goosegrass)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1997*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Orchards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Malaysia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Hedyotis verticillata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 (w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oody borreria)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2005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Oil palm plantation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China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Conyza canadiensis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 (horseweed)</a:t>
                      </a:r>
                      <a:b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2006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Orchards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China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Eleusine Indica 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(goosegrass)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2010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Cotton and Citrus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New zealand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Lolium perenne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 </a:t>
                      </a:r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(Perennial Ryegrass)</a:t>
                      </a:r>
                      <a:b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2012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Grapes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Japan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Lolium perenne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 ssp. multiflorum (Italian Ryegrass)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2011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Rice Paddy Levee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60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Japan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Eleusine Indica  </a:t>
                      </a:r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(goosegrass) </a:t>
                      </a:r>
                      <a:endParaRPr lang="en-US" sz="1100" b="0" i="1" u="none" strike="noStrike">
                        <a:solidFill>
                          <a:srgbClr val="252525"/>
                        </a:solidFill>
                        <a:latin typeface="Verdana"/>
                      </a:endParaRP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2013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Rice Paddy Levee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A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53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Japan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1" u="none" strike="noStrike" dirty="0" err="1">
                          <a:solidFill>
                            <a:srgbClr val="252525"/>
                          </a:solidFill>
                          <a:latin typeface="Verdana"/>
                        </a:rPr>
                        <a:t>Conyza</a:t>
                      </a:r>
                      <a:r>
                        <a:rPr lang="en-US" sz="1100" b="0" i="1" u="none" strike="noStrike" dirty="0">
                          <a:solidFill>
                            <a:srgbClr val="252525"/>
                          </a:solidFill>
                          <a:latin typeface="Verdana"/>
                        </a:rPr>
                        <a:t> </a:t>
                      </a:r>
                      <a:r>
                        <a:rPr lang="en-US" sz="1100" b="0" i="1" u="none" strike="noStrike" dirty="0" err="1">
                          <a:solidFill>
                            <a:srgbClr val="252525"/>
                          </a:solidFill>
                          <a:latin typeface="Verdana"/>
                        </a:rPr>
                        <a:t>canadiensis</a:t>
                      </a:r>
                      <a:r>
                        <a:rPr lang="en-US" sz="1100" b="0" i="0" u="none" strike="noStrike" dirty="0">
                          <a:solidFill>
                            <a:srgbClr val="252525"/>
                          </a:solidFill>
                          <a:latin typeface="Verdana"/>
                        </a:rPr>
                        <a:t> (horseweed)</a:t>
                      </a:r>
                      <a:br>
                        <a:rPr lang="en-US" sz="1100" b="0" i="0" u="none" strike="noStrike" dirty="0">
                          <a:solidFill>
                            <a:srgbClr val="252525"/>
                          </a:solidFill>
                          <a:latin typeface="Verdana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252525"/>
                          </a:solidFill>
                          <a:latin typeface="Verdana"/>
                        </a:rPr>
                        <a:t> 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b="0" i="0" u="none" strike="noStrike">
                          <a:solidFill>
                            <a:srgbClr val="252525"/>
                          </a:solidFill>
                          <a:latin typeface="Verdana"/>
                        </a:rPr>
                        <a:t>2014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b="0" i="0" u="none" strike="noStrike" dirty="0">
                          <a:solidFill>
                            <a:srgbClr val="252525"/>
                          </a:solidFill>
                          <a:latin typeface="Verdana"/>
                        </a:rPr>
                        <a:t>Railways</a:t>
                      </a:r>
                    </a:p>
                  </a:txBody>
                  <a:tcPr marL="6441" marR="6441" marT="6441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123" y="2262444"/>
            <a:ext cx="7591425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886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HRAC Asia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147" y="1825624"/>
            <a:ext cx="7108723" cy="4172053"/>
          </a:xfrm>
        </p:spPr>
        <p:txBody>
          <a:bodyPr>
            <a:normAutofit/>
          </a:bodyPr>
          <a:lstStyle/>
          <a:p>
            <a:endParaRPr lang="en-US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HRAC Asia is being formed with eight companies members (Australia and Japan have their own HRAC entities).</a:t>
            </a:r>
          </a:p>
          <a:p>
            <a:r>
              <a:rPr lang="en-GB" dirty="0"/>
              <a:t>It will consist of a regional coordinating group leading from Singapore (in concert with the guidance from Global HRAC) with few representatives located in other countries of the region. 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12" descr="http://www.hrac-br.com.br/images/FMC_No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9805" y="1765921"/>
            <a:ext cx="1774475" cy="629872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3795" y="1181417"/>
            <a:ext cx="2960840" cy="326229"/>
          </a:xfrm>
          <a:prstGeom prst="rect">
            <a:avLst/>
          </a:prstGeom>
        </p:spPr>
      </p:pic>
      <p:pic>
        <p:nvPicPr>
          <p:cNvPr id="8" name="Picture 7" descr="http://proveedoresonline.com/images/800px-du_pont_logo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9122" y="1839861"/>
            <a:ext cx="1775093" cy="752196"/>
          </a:xfrm>
          <a:prstGeom prst="rect">
            <a:avLst/>
          </a:prstGeom>
          <a:noFill/>
        </p:spPr>
      </p:pic>
      <p:pic>
        <p:nvPicPr>
          <p:cNvPr id="9" name="Picture 8" descr="http://www.monsanto.com/Style%20Library/Images/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673070" y="3163760"/>
            <a:ext cx="2401650" cy="804553"/>
          </a:xfrm>
          <a:prstGeom prst="rect">
            <a:avLst/>
          </a:prstGeom>
          <a:noFill/>
        </p:spPr>
      </p:pic>
      <p:pic>
        <p:nvPicPr>
          <p:cNvPr id="10" name="Picture 9" descr="http://www.corporatewatch.org/sites/default/files/Syngenta-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12212" y="2586660"/>
            <a:ext cx="1969663" cy="649989"/>
          </a:xfrm>
          <a:prstGeom prst="rect">
            <a:avLst/>
          </a:prstGeom>
          <a:noFill/>
        </p:spPr>
      </p:pic>
      <p:pic>
        <p:nvPicPr>
          <p:cNvPr id="11" name="Picture 10" descr="http://img4.wikia.nocookie.net/__cb20110801164705/logopedia/images/4/4b/800px-BASF_logo.svg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17840" y="2898665"/>
            <a:ext cx="1670381" cy="597161"/>
          </a:xfrm>
          <a:prstGeom prst="rect">
            <a:avLst/>
          </a:prstGeom>
          <a:noFill/>
        </p:spPr>
      </p:pic>
      <p:pic>
        <p:nvPicPr>
          <p:cNvPr id="12" name="Picture 11" descr="http://upload.wikimedia.org/wikipedia/de/thumb/9/92/Logo_BayerCropScience.svg/2000px-Logo_BayerCropScience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56220" y="4687306"/>
            <a:ext cx="2828060" cy="509050"/>
          </a:xfrm>
          <a:prstGeom prst="rect">
            <a:avLst/>
          </a:prstGeom>
          <a:noFill/>
        </p:spPr>
      </p:pic>
      <p:pic>
        <p:nvPicPr>
          <p:cNvPr id="13" name="Picture 12" descr="http://newsroom.dowagro.com/sites/dowagro.newshq.businesswire.com/files/logo/image/DAS_Logo_RGB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73886" y="4098615"/>
            <a:ext cx="3313214" cy="4949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8107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016" y="-22798"/>
            <a:ext cx="1147374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HRAC Asia representatives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178224"/>
              </p:ext>
            </p:extLst>
          </p:nvPr>
        </p:nvGraphicFramePr>
        <p:xfrm>
          <a:off x="1354016" y="1243039"/>
          <a:ext cx="5824176" cy="4557593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941392">
                  <a:extLst>
                    <a:ext uri="{9D8B030D-6E8A-4147-A177-3AD203B41FA5}">
                      <a16:colId xmlns:a16="http://schemas.microsoft.com/office/drawing/2014/main" val="892200775"/>
                    </a:ext>
                  </a:extLst>
                </a:gridCol>
                <a:gridCol w="1941392">
                  <a:extLst>
                    <a:ext uri="{9D8B030D-6E8A-4147-A177-3AD203B41FA5}">
                      <a16:colId xmlns:a16="http://schemas.microsoft.com/office/drawing/2014/main" val="3721079094"/>
                    </a:ext>
                  </a:extLst>
                </a:gridCol>
                <a:gridCol w="1941392">
                  <a:extLst>
                    <a:ext uri="{9D8B030D-6E8A-4147-A177-3AD203B41FA5}">
                      <a16:colId xmlns:a16="http://schemas.microsoft.com/office/drawing/2014/main" val="1002260587"/>
                    </a:ext>
                  </a:extLst>
                </a:gridCol>
              </a:tblGrid>
              <a:tr h="3591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Name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Company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</a:rPr>
                        <a:t>Status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8072225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Edson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Begliomini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BASF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1454622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Venay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 Sharma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Bayer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</a:rPr>
                        <a:t>Confirmed</a:t>
                      </a:r>
                      <a:r>
                        <a:rPr lang="en-US" sz="2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</a:rPr>
                        <a:t> 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9277436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Brendan Ahem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Dupont Pioneer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631759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 Oliver Paige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Dow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Confirmed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9950996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Fong Wen Shyaun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Sumitomo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Confirmed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4445720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</a:rPr>
                        <a:t>Kumar Vankayala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</a:rPr>
                        <a:t>FMC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DengXian" panose="02010600030101010101" pitchFamily="2" charset="-122"/>
                        </a:rPr>
                        <a:t>Confirmed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5136045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Vino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Shivrain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Syngenta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Confirmed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3278447"/>
                  </a:ext>
                </a:extLst>
              </a:tr>
              <a:tr h="5030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Luis Camacho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Monsanto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</a:rPr>
                        <a:t>Confirmed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83156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54016" y="5943129"/>
            <a:ext cx="6180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b="1" dirty="0"/>
              <a:t>Crop Life Chairs</a:t>
            </a:r>
            <a:r>
              <a:rPr lang="en-US" dirty="0"/>
              <a:t>: Sonny </a:t>
            </a:r>
            <a:r>
              <a:rPr lang="en-US" dirty="0" err="1"/>
              <a:t>Tabata</a:t>
            </a:r>
            <a:r>
              <a:rPr lang="en-US" dirty="0"/>
              <a:t> and Andrew Roberts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7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Facilitate communication and education on herbicide resistance </a:t>
            </a:r>
          </a:p>
          <a:p>
            <a:r>
              <a:rPr lang="en-US" dirty="0"/>
              <a:t>Promote the development and facilitate the implementation of herbicide resistance management strategies to preserve herbicides and herbicide tolerant traits for sustained use.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88" y="50722"/>
            <a:ext cx="2017951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6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-147497"/>
            <a:ext cx="10515600" cy="1325563"/>
          </a:xfrm>
        </p:spPr>
        <p:txBody>
          <a:bodyPr/>
          <a:lstStyle/>
          <a:p>
            <a:r>
              <a:rPr lang="en-US" dirty="0"/>
              <a:t>Objectives: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343" y="1085395"/>
            <a:ext cx="9971668" cy="535473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Advocate the use of mode of action labelling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, and where appropriate, the use of alternations or mixtures for resistance management, as well as combinations of technologies such as traits and pesticides</a:t>
            </a:r>
          </a:p>
          <a:p>
            <a:pPr>
              <a:lnSpc>
                <a:spcPct val="120000"/>
              </a:lnSpc>
            </a:pP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Establish network and collaborate with regional experts 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for the identification and confirmation of herbicides resistance weed</a:t>
            </a:r>
          </a:p>
          <a:p>
            <a:pPr>
              <a:lnSpc>
                <a:spcPct val="120000"/>
              </a:lnSpc>
            </a:pPr>
            <a:r>
              <a:rPr lang="en-US" sz="3100" b="1" dirty="0"/>
              <a:t>Promote best management practices: </a:t>
            </a:r>
            <a:r>
              <a:rPr lang="en-US" sz="3100" dirty="0"/>
              <a:t>highlight the dangers of applying incorrect doses, incorrect application timings and using illegal/counterfeit products in which the dose/efficacy is unknown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Support, implement and, if necessary </a:t>
            </a:r>
            <a:r>
              <a:rPr lang="en-US" sz="3200" b="1" dirty="0"/>
              <a:t>sponsor</a:t>
            </a:r>
            <a:r>
              <a:rPr lang="en-US" sz="3200" dirty="0"/>
              <a:t> </a:t>
            </a:r>
            <a:r>
              <a:rPr lang="en-US" sz="3200" b="1" dirty="0"/>
              <a:t>research work to make progress in the understanding of resistance </a:t>
            </a:r>
            <a:r>
              <a:rPr lang="en-US" sz="3200" dirty="0"/>
              <a:t>and how it can be managed or mitigated</a:t>
            </a:r>
          </a:p>
          <a:p>
            <a:pPr>
              <a:lnSpc>
                <a:spcPct val="120000"/>
              </a:lnSpc>
            </a:pPr>
            <a:r>
              <a:rPr lang="en-US" sz="3200" dirty="0"/>
              <a:t>Promote public and private </a:t>
            </a:r>
            <a:r>
              <a:rPr lang="en-US" sz="3200" b="1" dirty="0"/>
              <a:t>herbicide-resistant weed monitoring programs for early detection</a:t>
            </a:r>
            <a:r>
              <a:rPr lang="en-US" sz="3200" dirty="0"/>
              <a:t> and to monitor the scope of the problem. </a:t>
            </a:r>
          </a:p>
          <a:p>
            <a:pPr>
              <a:lnSpc>
                <a:spcPct val="120000"/>
              </a:lnSpc>
            </a:pPr>
            <a:r>
              <a:rPr lang="en-US" sz="3200" b="1" dirty="0"/>
              <a:t>Communicate</a:t>
            </a:r>
            <a:r>
              <a:rPr lang="en-US" sz="3200" dirty="0"/>
              <a:t> </a:t>
            </a:r>
            <a:r>
              <a:rPr lang="en-US" sz="3200" b="1" dirty="0"/>
              <a:t>herbicide resistance management strategies </a:t>
            </a:r>
            <a:r>
              <a:rPr lang="en-US" sz="3200" dirty="0"/>
              <a:t>and support their implementation through technical recommendations.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8956" y="0"/>
            <a:ext cx="2017951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69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 regional governance to enable efficient and effective coordination of the network</a:t>
            </a:r>
          </a:p>
          <a:p>
            <a:pPr lvl="0"/>
            <a:r>
              <a:rPr lang="en-US" dirty="0"/>
              <a:t>Leveraging partnership opportunities and utilize existing network capacity</a:t>
            </a:r>
          </a:p>
          <a:p>
            <a:pPr lvl="1"/>
            <a:r>
              <a:rPr lang="en-US" b="1" dirty="0">
                <a:hlinkClick r:id="rId2"/>
              </a:rPr>
              <a:t>Asian Pacific Weed Science Society</a:t>
            </a:r>
            <a:r>
              <a:rPr lang="en-US" b="1" dirty="0"/>
              <a:t> </a:t>
            </a:r>
            <a:endParaRPr lang="en-US" b="1" dirty="0">
              <a:hlinkClick r:id="rId3"/>
            </a:endParaRPr>
          </a:p>
          <a:p>
            <a:pPr lvl="1"/>
            <a:r>
              <a:rPr lang="en-US" b="1" dirty="0">
                <a:hlinkClick r:id="rId3"/>
              </a:rPr>
              <a:t>Weed Science Society of Republic of China (WSSROC, Taiwan)</a:t>
            </a:r>
            <a:r>
              <a:rPr lang="en-US" dirty="0"/>
              <a:t> </a:t>
            </a:r>
          </a:p>
          <a:p>
            <a:r>
              <a:rPr lang="en-US" dirty="0"/>
              <a:t>Identify key priorities in the region</a:t>
            </a:r>
          </a:p>
          <a:p>
            <a:r>
              <a:rPr lang="en-US" dirty="0"/>
              <a:t>Develop strategy and rolling out plans</a:t>
            </a:r>
          </a:p>
          <a:p>
            <a:r>
              <a:rPr lang="en-US" dirty="0"/>
              <a:t>Establish key performance indicators that are continuously monitored and measured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4049" y="50722"/>
            <a:ext cx="2017951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151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3475</TotalTime>
  <Words>753</Words>
  <Application>Microsoft Office PowerPoint</Application>
  <PresentationFormat>Widescreen</PresentationFormat>
  <Paragraphs>172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DengXian</vt:lpstr>
      <vt:lpstr>Arial</vt:lpstr>
      <vt:lpstr>Arial Narrow</vt:lpstr>
      <vt:lpstr>Calibri</vt:lpstr>
      <vt:lpstr>Calibri Light</vt:lpstr>
      <vt:lpstr>Tahoma</vt:lpstr>
      <vt:lpstr>Times New Roman</vt:lpstr>
      <vt:lpstr>Verdana</vt:lpstr>
      <vt:lpstr>Office Theme</vt:lpstr>
      <vt:lpstr>PowerPoint Presentation</vt:lpstr>
      <vt:lpstr>Asia Pacific – China region at a glance</vt:lpstr>
      <vt:lpstr>Herbicide Resistance  cases in Asia</vt:lpstr>
      <vt:lpstr>Glyphosate Resistance in Asia is not related to HT cropping systems, however raises concerns on over-reliance of glyphosate</vt:lpstr>
      <vt:lpstr>HRAC Asia Organization</vt:lpstr>
      <vt:lpstr>HRAC Asia representatives </vt:lpstr>
      <vt:lpstr>Mission</vt:lpstr>
      <vt:lpstr>Objectives:</vt:lpstr>
      <vt:lpstr>Priorities</vt:lpstr>
      <vt:lpstr>What support do we need from GHRAC?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CAMACHO, LUIS [AG/5340]</dc:creator>
  <cp:lastModifiedBy>CAMACHO, LUIS [AG/5340]</cp:lastModifiedBy>
  <cp:revision>114</cp:revision>
  <dcterms:created xsi:type="dcterms:W3CDTF">2017-02-28T23:45:55Z</dcterms:created>
  <dcterms:modified xsi:type="dcterms:W3CDTF">2017-05-12T05:35:32Z</dcterms:modified>
</cp:coreProperties>
</file>