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3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20" autoAdjust="0"/>
    <p:restoredTop sz="94660"/>
  </p:normalViewPr>
  <p:slideViewPr>
    <p:cSldViewPr snapToGrid="0">
      <p:cViewPr varScale="1">
        <p:scale>
          <a:sx n="98" d="100"/>
          <a:sy n="98" d="100"/>
        </p:scale>
        <p:origin x="-126" y="-3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83125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00">
        <p14:reveal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46963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spd="slow" p14:dur="2200">
        <p14:reveal/>
      </p:transition>
    </mc:Choice>
    <mc:Fallback xmlns="">
      <p:transition xmlns:p14="http://schemas.microsoft.com/office/powerpoint/2010/main" spd="slow">
        <p:fade/>
      </p:transition>
    </mc:Fallback>
  </mc:AlternateContent>
  <p:txStyles>
    <p:titleStyle>
      <a:lvl1pPr algn="ctr" defTabSz="475641" rtl="0" eaLnBrk="1" latinLnBrk="0" hangingPunct="1">
        <a:spcBef>
          <a:spcPct val="0"/>
        </a:spcBef>
        <a:buNone/>
        <a:defRPr sz="460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6730" indent="-356730" algn="l" defTabSz="475641" rtl="0" eaLnBrk="1" latinLnBrk="0" hangingPunct="1">
        <a:spcBef>
          <a:spcPct val="20000"/>
        </a:spcBef>
        <a:buFont typeface="Arial"/>
        <a:buChar char="•"/>
        <a:defRPr sz="3321" kern="1200">
          <a:solidFill>
            <a:schemeClr val="tx1"/>
          </a:solidFill>
          <a:latin typeface="+mn-lt"/>
          <a:ea typeface="+mn-ea"/>
          <a:cs typeface="+mn-cs"/>
        </a:defRPr>
      </a:lvl1pPr>
      <a:lvl2pPr marL="772917" indent="-297276" algn="l" defTabSz="475641" rtl="0" eaLnBrk="1" latinLnBrk="0" hangingPunct="1">
        <a:spcBef>
          <a:spcPct val="20000"/>
        </a:spcBef>
        <a:buFont typeface="Arial"/>
        <a:buChar char="–"/>
        <a:defRPr sz="2893" kern="1200">
          <a:solidFill>
            <a:schemeClr val="tx1"/>
          </a:solidFill>
          <a:latin typeface="+mn-lt"/>
          <a:ea typeface="+mn-ea"/>
          <a:cs typeface="+mn-cs"/>
        </a:defRPr>
      </a:lvl2pPr>
      <a:lvl3pPr marL="1189102" indent="-237821" algn="l" defTabSz="475641" rtl="0" eaLnBrk="1" latinLnBrk="0" hangingPunct="1">
        <a:spcBef>
          <a:spcPct val="20000"/>
        </a:spcBef>
        <a:buFont typeface="Arial"/>
        <a:buChar char="•"/>
        <a:defRPr sz="2464" kern="1200">
          <a:solidFill>
            <a:schemeClr val="tx1"/>
          </a:solidFill>
          <a:latin typeface="+mn-lt"/>
          <a:ea typeface="+mn-ea"/>
          <a:cs typeface="+mn-cs"/>
        </a:defRPr>
      </a:lvl3pPr>
      <a:lvl4pPr marL="1664742" indent="-237821" algn="l" defTabSz="475641" rtl="0" eaLnBrk="1" latinLnBrk="0" hangingPunct="1">
        <a:spcBef>
          <a:spcPct val="20000"/>
        </a:spcBef>
        <a:buFont typeface="Arial"/>
        <a:buChar char="–"/>
        <a:defRPr sz="2036" kern="1200">
          <a:solidFill>
            <a:schemeClr val="tx1"/>
          </a:solidFill>
          <a:latin typeface="+mn-lt"/>
          <a:ea typeface="+mn-ea"/>
          <a:cs typeface="+mn-cs"/>
        </a:defRPr>
      </a:lvl4pPr>
      <a:lvl5pPr marL="2140383" indent="-237821" algn="l" defTabSz="475641" rtl="0" eaLnBrk="1" latinLnBrk="0" hangingPunct="1">
        <a:spcBef>
          <a:spcPct val="20000"/>
        </a:spcBef>
        <a:buFont typeface="Arial"/>
        <a:buChar char="»"/>
        <a:defRPr sz="2036" kern="1200">
          <a:solidFill>
            <a:schemeClr val="tx1"/>
          </a:solidFill>
          <a:latin typeface="+mn-lt"/>
          <a:ea typeface="+mn-ea"/>
          <a:cs typeface="+mn-cs"/>
        </a:defRPr>
      </a:lvl5pPr>
      <a:lvl6pPr marL="2616025" indent="-237821" algn="l" defTabSz="475641" rtl="0" eaLnBrk="1" latinLnBrk="0" hangingPunct="1">
        <a:spcBef>
          <a:spcPct val="20000"/>
        </a:spcBef>
        <a:buFont typeface="Arial"/>
        <a:buChar char="•"/>
        <a:defRPr sz="2036" kern="1200">
          <a:solidFill>
            <a:schemeClr val="tx1"/>
          </a:solidFill>
          <a:latin typeface="+mn-lt"/>
          <a:ea typeface="+mn-ea"/>
          <a:cs typeface="+mn-cs"/>
        </a:defRPr>
      </a:lvl6pPr>
      <a:lvl7pPr marL="3091665" indent="-237821" algn="l" defTabSz="475641" rtl="0" eaLnBrk="1" latinLnBrk="0" hangingPunct="1">
        <a:spcBef>
          <a:spcPct val="20000"/>
        </a:spcBef>
        <a:buFont typeface="Arial"/>
        <a:buChar char="•"/>
        <a:defRPr sz="2036" kern="1200">
          <a:solidFill>
            <a:schemeClr val="tx1"/>
          </a:solidFill>
          <a:latin typeface="+mn-lt"/>
          <a:ea typeface="+mn-ea"/>
          <a:cs typeface="+mn-cs"/>
        </a:defRPr>
      </a:lvl7pPr>
      <a:lvl8pPr marL="3567306" indent="-237821" algn="l" defTabSz="475641" rtl="0" eaLnBrk="1" latinLnBrk="0" hangingPunct="1">
        <a:spcBef>
          <a:spcPct val="20000"/>
        </a:spcBef>
        <a:buFont typeface="Arial"/>
        <a:buChar char="•"/>
        <a:defRPr sz="2036" kern="1200">
          <a:solidFill>
            <a:schemeClr val="tx1"/>
          </a:solidFill>
          <a:latin typeface="+mn-lt"/>
          <a:ea typeface="+mn-ea"/>
          <a:cs typeface="+mn-cs"/>
        </a:defRPr>
      </a:lvl8pPr>
      <a:lvl9pPr marL="4042946" indent="-237821" algn="l" defTabSz="475641" rtl="0" eaLnBrk="1" latinLnBrk="0" hangingPunct="1">
        <a:spcBef>
          <a:spcPct val="20000"/>
        </a:spcBef>
        <a:buFont typeface="Arial"/>
        <a:buChar char="•"/>
        <a:defRPr sz="203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75641" rtl="0" eaLnBrk="1" latinLnBrk="0" hangingPunct="1">
        <a:defRPr sz="1821" kern="1200">
          <a:solidFill>
            <a:schemeClr val="tx1"/>
          </a:solidFill>
          <a:latin typeface="+mn-lt"/>
          <a:ea typeface="+mn-ea"/>
          <a:cs typeface="+mn-cs"/>
        </a:defRPr>
      </a:lvl1pPr>
      <a:lvl2pPr marL="475641" algn="l" defTabSz="475641" rtl="0" eaLnBrk="1" latinLnBrk="0" hangingPunct="1">
        <a:defRPr sz="1821" kern="1200">
          <a:solidFill>
            <a:schemeClr val="tx1"/>
          </a:solidFill>
          <a:latin typeface="+mn-lt"/>
          <a:ea typeface="+mn-ea"/>
          <a:cs typeface="+mn-cs"/>
        </a:defRPr>
      </a:lvl2pPr>
      <a:lvl3pPr marL="951281" algn="l" defTabSz="475641" rtl="0" eaLnBrk="1" latinLnBrk="0" hangingPunct="1">
        <a:defRPr sz="1821" kern="1200">
          <a:solidFill>
            <a:schemeClr val="tx1"/>
          </a:solidFill>
          <a:latin typeface="+mn-lt"/>
          <a:ea typeface="+mn-ea"/>
          <a:cs typeface="+mn-cs"/>
        </a:defRPr>
      </a:lvl3pPr>
      <a:lvl4pPr marL="1426923" algn="l" defTabSz="475641" rtl="0" eaLnBrk="1" latinLnBrk="0" hangingPunct="1">
        <a:defRPr sz="1821" kern="1200">
          <a:solidFill>
            <a:schemeClr val="tx1"/>
          </a:solidFill>
          <a:latin typeface="+mn-lt"/>
          <a:ea typeface="+mn-ea"/>
          <a:cs typeface="+mn-cs"/>
        </a:defRPr>
      </a:lvl4pPr>
      <a:lvl5pPr marL="1902563" algn="l" defTabSz="475641" rtl="0" eaLnBrk="1" latinLnBrk="0" hangingPunct="1">
        <a:defRPr sz="1821" kern="1200">
          <a:solidFill>
            <a:schemeClr val="tx1"/>
          </a:solidFill>
          <a:latin typeface="+mn-lt"/>
          <a:ea typeface="+mn-ea"/>
          <a:cs typeface="+mn-cs"/>
        </a:defRPr>
      </a:lvl5pPr>
      <a:lvl6pPr marL="2378204" algn="l" defTabSz="475641" rtl="0" eaLnBrk="1" latinLnBrk="0" hangingPunct="1">
        <a:defRPr sz="1821" kern="1200">
          <a:solidFill>
            <a:schemeClr val="tx1"/>
          </a:solidFill>
          <a:latin typeface="+mn-lt"/>
          <a:ea typeface="+mn-ea"/>
          <a:cs typeface="+mn-cs"/>
        </a:defRPr>
      </a:lvl6pPr>
      <a:lvl7pPr marL="2853844" algn="l" defTabSz="475641" rtl="0" eaLnBrk="1" latinLnBrk="0" hangingPunct="1">
        <a:defRPr sz="1821" kern="1200">
          <a:solidFill>
            <a:schemeClr val="tx1"/>
          </a:solidFill>
          <a:latin typeface="+mn-lt"/>
          <a:ea typeface="+mn-ea"/>
          <a:cs typeface="+mn-cs"/>
        </a:defRPr>
      </a:lvl7pPr>
      <a:lvl8pPr marL="3329486" algn="l" defTabSz="475641" rtl="0" eaLnBrk="1" latinLnBrk="0" hangingPunct="1">
        <a:defRPr sz="1821" kern="1200">
          <a:solidFill>
            <a:schemeClr val="tx1"/>
          </a:solidFill>
          <a:latin typeface="+mn-lt"/>
          <a:ea typeface="+mn-ea"/>
          <a:cs typeface="+mn-cs"/>
        </a:defRPr>
      </a:lvl8pPr>
      <a:lvl9pPr marL="3805126" algn="l" defTabSz="475641" rtl="0" eaLnBrk="1" latinLnBrk="0" hangingPunct="1">
        <a:defRPr sz="182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2284419" y="2733982"/>
            <a:ext cx="9414891" cy="750979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sz="4000" b="1" dirty="0" smtClean="0">
                <a:solidFill>
                  <a:schemeClr val="accent6"/>
                </a:solidFill>
                <a:latin typeface="Arial"/>
                <a:cs typeface="Arial"/>
              </a:rPr>
              <a:t>Issues Engagement Working Group</a:t>
            </a:r>
            <a:endParaRPr lang="en-US" sz="4000" b="1" dirty="0">
              <a:solidFill>
                <a:schemeClr val="accent6"/>
              </a:solidFill>
              <a:latin typeface="Arial"/>
              <a:cs typeface="Arial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2284418" y="3739616"/>
            <a:ext cx="8710153" cy="1114408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rgbClr val="FFFFFF"/>
                </a:solidFill>
                <a:latin typeface="Arial"/>
                <a:cs typeface="Arial"/>
              </a:rPr>
              <a:t>Finalization of process for accepting and acting on issues</a:t>
            </a:r>
            <a:endParaRPr lang="en-US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197429" y="6707912"/>
            <a:ext cx="9797143" cy="150088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75591"/>
            <a:endParaRPr lang="en-US" sz="1821">
              <a:solidFill>
                <a:prstClr val="white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4418" y="2081636"/>
            <a:ext cx="360989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75591"/>
            <a:r>
              <a:rPr lang="en-US" sz="1500" dirty="0" smtClean="0">
                <a:solidFill>
                  <a:srgbClr val="D3DF4E"/>
                </a:solidFill>
                <a:latin typeface="Arial"/>
                <a:cs typeface="Arial"/>
              </a:rPr>
              <a:t>May 14</a:t>
            </a:r>
            <a:r>
              <a:rPr lang="en-US" sz="1500" dirty="0" smtClean="0">
                <a:solidFill>
                  <a:srgbClr val="D3DF4E"/>
                </a:solidFill>
                <a:latin typeface="Arial"/>
                <a:cs typeface="Arial"/>
              </a:rPr>
              <a:t>, 2017</a:t>
            </a:r>
            <a:endParaRPr lang="en-US" sz="1500" dirty="0">
              <a:solidFill>
                <a:srgbClr val="D3DF4E"/>
              </a:solidFill>
              <a:latin typeface="Arial"/>
              <a:cs typeface="Arial"/>
            </a:endParaRPr>
          </a:p>
        </p:txBody>
      </p:sp>
      <p:pic>
        <p:nvPicPr>
          <p:cNvPr id="7" name="Picture 6" descr="HRAC_primary_RGB_whitetype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3535" y="544250"/>
            <a:ext cx="1650415" cy="755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2175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79114" y="138795"/>
            <a:ext cx="7570049" cy="888249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l"/>
            <a:r>
              <a:rPr lang="en-US" sz="2800" b="1" dirty="0" smtClean="0">
                <a:solidFill>
                  <a:schemeClr val="tx2"/>
                </a:solidFill>
                <a:latin typeface="Arial"/>
                <a:cs typeface="Arial"/>
              </a:rPr>
              <a:t>Issues Engagement Working Group</a:t>
            </a:r>
            <a:endParaRPr lang="en-US" sz="2800" b="1" dirty="0">
              <a:solidFill>
                <a:schemeClr val="tx2"/>
              </a:solidFill>
              <a:latin typeface="Arial"/>
              <a:cs typeface="Arial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197429" y="6707912"/>
            <a:ext cx="9797143" cy="150088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75591"/>
            <a:endParaRPr lang="en-US" sz="1821">
              <a:solidFill>
                <a:prstClr val="white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64274" y="1220421"/>
            <a:ext cx="10358651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2800" b="1" dirty="0" smtClean="0"/>
              <a:t>Purpose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dirty="0"/>
              <a:t>Evaluate resistance-related discussions in the public domain </a:t>
            </a:r>
            <a:endParaRPr lang="en-US" sz="2800" dirty="0" smtClean="0"/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dirty="0" smtClean="0"/>
              <a:t>Develop </a:t>
            </a:r>
            <a:r>
              <a:rPr lang="en-US" sz="2800" dirty="0"/>
              <a:t>science-based information 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de-DE" sz="2800" dirty="0"/>
          </a:p>
          <a:p>
            <a:pPr>
              <a:spcBef>
                <a:spcPts val="600"/>
              </a:spcBef>
            </a:pPr>
            <a:r>
              <a:rPr lang="de-DE" sz="2800" b="1" dirty="0" smtClean="0"/>
              <a:t>Members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dirty="0"/>
              <a:t>Mark Peterson, Marisa Salas, Harry </a:t>
            </a:r>
            <a:r>
              <a:rPr lang="en-US" sz="2800" dirty="0" smtClean="0"/>
              <a:t>Strek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de-DE" sz="2800" dirty="0"/>
          </a:p>
          <a:p>
            <a:pPr>
              <a:spcBef>
                <a:spcPts val="600"/>
              </a:spcBef>
            </a:pPr>
            <a:r>
              <a:rPr lang="de-DE" sz="2800" b="1" dirty="0" smtClean="0"/>
              <a:t>First Meeting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DE" sz="2800" dirty="0" smtClean="0"/>
              <a:t>24 Jan 2017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543266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79114" y="138795"/>
            <a:ext cx="7570049" cy="888249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l"/>
            <a:r>
              <a:rPr lang="en-US" sz="2800" b="1" dirty="0" smtClean="0">
                <a:solidFill>
                  <a:schemeClr val="tx2"/>
                </a:solidFill>
                <a:latin typeface="Arial"/>
                <a:cs typeface="Arial"/>
              </a:rPr>
              <a:t>Issues Engagement Process</a:t>
            </a:r>
            <a:endParaRPr lang="en-US" sz="2800" b="1" dirty="0">
              <a:solidFill>
                <a:schemeClr val="tx2"/>
              </a:solidFill>
              <a:latin typeface="Arial"/>
              <a:cs typeface="Arial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197429" y="6707912"/>
            <a:ext cx="9797143" cy="150088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75591"/>
            <a:endParaRPr lang="en-US" sz="1821">
              <a:solidFill>
                <a:prstClr val="white"/>
              </a:solidFill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840530" y="863556"/>
            <a:ext cx="10981538" cy="5892440"/>
            <a:chOff x="840530" y="713244"/>
            <a:chExt cx="10981538" cy="5892440"/>
          </a:xfrm>
        </p:grpSpPr>
        <p:grpSp>
          <p:nvGrpSpPr>
            <p:cNvPr id="8" name="Group 7"/>
            <p:cNvGrpSpPr/>
            <p:nvPr/>
          </p:nvGrpSpPr>
          <p:grpSpPr>
            <a:xfrm>
              <a:off x="4231035" y="1291413"/>
              <a:ext cx="2541864" cy="1392572"/>
              <a:chOff x="2927758" y="1342239"/>
              <a:chExt cx="2541864" cy="1392572"/>
            </a:xfrm>
          </p:grpSpPr>
          <p:sp>
            <p:nvSpPr>
              <p:cNvPr id="30" name="Rounded Rectangle 29"/>
              <p:cNvSpPr/>
              <p:nvPr/>
            </p:nvSpPr>
            <p:spPr>
              <a:xfrm>
                <a:off x="2927758" y="1342239"/>
                <a:ext cx="2541864" cy="1392572"/>
              </a:xfrm>
              <a:prstGeom prst="roundRect">
                <a:avLst/>
              </a:prstGeom>
              <a:noFill/>
              <a:ln w="254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3213645" y="1715359"/>
                <a:ext cx="1970091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 smtClean="0"/>
                  <a:t>Issues Engagement</a:t>
                </a:r>
              </a:p>
              <a:p>
                <a:pPr algn="ctr"/>
                <a:r>
                  <a:rPr lang="en-US" dirty="0" smtClean="0"/>
                  <a:t>Working Group</a:t>
                </a:r>
                <a:endParaRPr lang="en-US" dirty="0"/>
              </a:p>
            </p:txBody>
          </p:sp>
        </p:grpSp>
        <p:sp>
          <p:nvSpPr>
            <p:cNvPr id="9" name="TextBox 8"/>
            <p:cNvSpPr txBox="1"/>
            <p:nvPr/>
          </p:nvSpPr>
          <p:spPr>
            <a:xfrm>
              <a:off x="840530" y="2656791"/>
              <a:ext cx="2477601" cy="14773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u="sng" dirty="0" smtClean="0"/>
                <a:t>Issues Input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 smtClean="0"/>
                <a:t>GHRAC Members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 smtClean="0"/>
                <a:t>CLI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 smtClean="0"/>
                <a:t>Regional HRACs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 smtClean="0"/>
                <a:t>External stakeholders</a:t>
              </a:r>
              <a:endParaRPr lang="en-US" dirty="0"/>
            </a:p>
          </p:txBody>
        </p:sp>
        <p:cxnSp>
          <p:nvCxnSpPr>
            <p:cNvPr id="10" name="Straight Arrow Connector 9"/>
            <p:cNvCxnSpPr/>
            <p:nvPr/>
          </p:nvCxnSpPr>
          <p:spPr>
            <a:xfrm flipV="1">
              <a:off x="3030170" y="2149847"/>
              <a:ext cx="1027512" cy="568624"/>
            </a:xfrm>
            <a:prstGeom prst="straightConnector1">
              <a:avLst/>
            </a:prstGeom>
            <a:ln w="444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>
              <a:off x="4461639" y="2685967"/>
              <a:ext cx="2257093" cy="14773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 smtClean="0"/>
                <a:t>Compilation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 smtClean="0"/>
                <a:t>Clarification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 smtClean="0"/>
                <a:t>Brainstorming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 smtClean="0"/>
                <a:t>Evaluation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b="1" dirty="0" smtClean="0">
                  <a:solidFill>
                    <a:srgbClr val="FF0000"/>
                  </a:solidFill>
                </a:rPr>
                <a:t>Recommendations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cxnSp>
          <p:nvCxnSpPr>
            <p:cNvPr id="15" name="Straight Arrow Connector 14"/>
            <p:cNvCxnSpPr/>
            <p:nvPr/>
          </p:nvCxnSpPr>
          <p:spPr>
            <a:xfrm>
              <a:off x="6994162" y="1926950"/>
              <a:ext cx="1445628" cy="0"/>
            </a:xfrm>
            <a:prstGeom prst="straightConnector1">
              <a:avLst/>
            </a:prstGeom>
            <a:ln w="444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6773449" y="2031574"/>
              <a:ext cx="19685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Recommendations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17" name="Oval 16"/>
            <p:cNvSpPr/>
            <p:nvPr/>
          </p:nvSpPr>
          <p:spPr>
            <a:xfrm>
              <a:off x="8720949" y="1299575"/>
              <a:ext cx="2869325" cy="1418896"/>
            </a:xfrm>
            <a:prstGeom prst="ellipse">
              <a:avLst/>
            </a:prstGeom>
            <a:noFill/>
            <a:ln w="2222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GHRAC</a:t>
              </a:r>
            </a:p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Main Committee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9501347" y="2783137"/>
              <a:ext cx="2257093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 smtClean="0"/>
                <a:t>Review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 smtClean="0"/>
                <a:t>Revisions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 smtClean="0"/>
                <a:t>Final prioritization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b="1" dirty="0" smtClean="0">
                  <a:solidFill>
                    <a:srgbClr val="FF0000"/>
                  </a:solidFill>
                </a:rPr>
                <a:t>Approval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cxnSp>
          <p:nvCxnSpPr>
            <p:cNvPr id="19" name="Straight Arrow Connector 18"/>
            <p:cNvCxnSpPr/>
            <p:nvPr/>
          </p:nvCxnSpPr>
          <p:spPr>
            <a:xfrm flipH="1">
              <a:off x="9186031" y="4023761"/>
              <a:ext cx="556591" cy="583325"/>
            </a:xfrm>
            <a:prstGeom prst="straightConnector1">
              <a:avLst/>
            </a:prstGeom>
            <a:ln w="444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0" name="Group 19"/>
            <p:cNvGrpSpPr/>
            <p:nvPr/>
          </p:nvGrpSpPr>
          <p:grpSpPr>
            <a:xfrm>
              <a:off x="6489672" y="4238878"/>
              <a:ext cx="2541864" cy="1392572"/>
              <a:chOff x="2927758" y="1342239"/>
              <a:chExt cx="2541864" cy="1392572"/>
            </a:xfrm>
          </p:grpSpPr>
          <p:sp>
            <p:nvSpPr>
              <p:cNvPr id="28" name="Rounded Rectangle 27"/>
              <p:cNvSpPr/>
              <p:nvPr/>
            </p:nvSpPr>
            <p:spPr>
              <a:xfrm>
                <a:off x="2927758" y="1342239"/>
                <a:ext cx="2541864" cy="1392572"/>
              </a:xfrm>
              <a:prstGeom prst="roundRect">
                <a:avLst/>
              </a:prstGeom>
              <a:noFill/>
              <a:ln w="254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3213645" y="1715359"/>
                <a:ext cx="1970091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 smtClean="0"/>
                  <a:t>Issues Engagement</a:t>
                </a:r>
              </a:p>
              <a:p>
                <a:pPr algn="ctr"/>
                <a:r>
                  <a:rPr lang="en-US" dirty="0" smtClean="0"/>
                  <a:t>Working Group</a:t>
                </a:r>
                <a:endParaRPr lang="en-US" dirty="0"/>
              </a:p>
            </p:txBody>
          </p:sp>
        </p:grpSp>
        <p:sp>
          <p:nvSpPr>
            <p:cNvPr id="21" name="TextBox 20"/>
            <p:cNvSpPr txBox="1"/>
            <p:nvPr/>
          </p:nvSpPr>
          <p:spPr>
            <a:xfrm>
              <a:off x="6715058" y="5682354"/>
              <a:ext cx="2013628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 smtClean="0"/>
                <a:t>Action plans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 smtClean="0"/>
                <a:t>Implementation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b="1" dirty="0" smtClean="0">
                  <a:solidFill>
                    <a:srgbClr val="FF0000"/>
                  </a:solidFill>
                </a:rPr>
                <a:t>Output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cxnSp>
          <p:nvCxnSpPr>
            <p:cNvPr id="22" name="Straight Arrow Connector 21"/>
            <p:cNvCxnSpPr/>
            <p:nvPr/>
          </p:nvCxnSpPr>
          <p:spPr>
            <a:xfrm flipH="1" flipV="1">
              <a:off x="3318131" y="4302281"/>
              <a:ext cx="2777870" cy="632882"/>
            </a:xfrm>
            <a:prstGeom prst="straightConnector1">
              <a:avLst/>
            </a:prstGeom>
            <a:ln w="444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11358480" y="713244"/>
              <a:ext cx="4635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CLI</a:t>
              </a:r>
              <a:endParaRPr lang="en-US" dirty="0"/>
            </a:p>
          </p:txBody>
        </p:sp>
        <p:sp>
          <p:nvSpPr>
            <p:cNvPr id="24" name="Curved Up Arrow 23"/>
            <p:cNvSpPr/>
            <p:nvPr/>
          </p:nvSpPr>
          <p:spPr>
            <a:xfrm>
              <a:off x="11279668" y="1383465"/>
              <a:ext cx="411061" cy="120526"/>
            </a:xfrm>
            <a:prstGeom prst="curved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Curved Up Arrow 24"/>
            <p:cNvSpPr/>
            <p:nvPr/>
          </p:nvSpPr>
          <p:spPr>
            <a:xfrm rot="10468435">
              <a:off x="11266431" y="1165994"/>
              <a:ext cx="411061" cy="120526"/>
            </a:xfrm>
            <a:prstGeom prst="curved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1474212" y="726391"/>
              <a:ext cx="2226700" cy="369332"/>
            </a:xfrm>
            <a:prstGeom prst="rect">
              <a:avLst/>
            </a:prstGeom>
            <a:noFill/>
            <a:ln w="25400">
              <a:solidFill>
                <a:schemeClr val="accent1">
                  <a:shade val="50000"/>
                </a:schemeClr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CropLife International</a:t>
              </a:r>
              <a:endParaRPr lang="en-US" dirty="0"/>
            </a:p>
          </p:txBody>
        </p:sp>
        <p:cxnSp>
          <p:nvCxnSpPr>
            <p:cNvPr id="27" name="Straight Arrow Connector 26"/>
            <p:cNvCxnSpPr/>
            <p:nvPr/>
          </p:nvCxnSpPr>
          <p:spPr>
            <a:xfrm>
              <a:off x="3794248" y="1095723"/>
              <a:ext cx="375646" cy="357510"/>
            </a:xfrm>
            <a:prstGeom prst="straightConnector1">
              <a:avLst/>
            </a:prstGeom>
            <a:ln w="444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689573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41328" y="138795"/>
            <a:ext cx="7570049" cy="888249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l"/>
            <a:r>
              <a:rPr lang="en-US" sz="3200" b="1" dirty="0" smtClean="0">
                <a:solidFill>
                  <a:schemeClr val="tx2"/>
                </a:solidFill>
                <a:latin typeface="Arial"/>
                <a:cs typeface="Arial"/>
              </a:rPr>
              <a:t>Criteria for Consideration</a:t>
            </a:r>
            <a:endParaRPr lang="en-US" sz="3200" b="1" dirty="0">
              <a:solidFill>
                <a:schemeClr val="tx2"/>
              </a:solidFill>
              <a:latin typeface="Arial"/>
              <a:cs typeface="Arial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51353" y="1340286"/>
            <a:ext cx="10872591" cy="349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dirty="0" smtClean="0"/>
              <a:t>Does not conflict with anti-trust guidelines</a:t>
            </a:r>
          </a:p>
          <a:p>
            <a:pPr marL="342900" lvl="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dirty="0" smtClean="0"/>
              <a:t>Relevance </a:t>
            </a:r>
            <a:r>
              <a:rPr lang="en-US" sz="2800" dirty="0"/>
              <a:t>to herbicide resistance</a:t>
            </a:r>
          </a:p>
          <a:p>
            <a:pPr marL="342900" lvl="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dirty="0" smtClean="0"/>
              <a:t>Scope (local or global) and potential impact</a:t>
            </a:r>
          </a:p>
          <a:p>
            <a:pPr marL="342900" lvl="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dirty="0" smtClean="0"/>
              <a:t>Urgency</a:t>
            </a:r>
            <a:endParaRPr lang="en-US" sz="2800" dirty="0"/>
          </a:p>
          <a:p>
            <a:pPr marL="342900" lvl="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dirty="0" smtClean="0"/>
              <a:t>Is </a:t>
            </a:r>
            <a:r>
              <a:rPr lang="en-US" sz="2800" dirty="0"/>
              <a:t>the issue actionable?  If so, resource and time requirements to address</a:t>
            </a:r>
          </a:p>
          <a:p>
            <a:pPr marL="342900" lvl="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dirty="0"/>
              <a:t>Purely technical or more policy related</a:t>
            </a:r>
            <a:r>
              <a:rPr lang="en-US" sz="2800" dirty="0" smtClean="0"/>
              <a:t>?</a:t>
            </a:r>
            <a:endParaRPr lang="en-US" sz="2800" dirty="0"/>
          </a:p>
        </p:txBody>
      </p:sp>
      <p:sp>
        <p:nvSpPr>
          <p:cNvPr id="14" name="Rectangle 13"/>
          <p:cNvSpPr/>
          <p:nvPr/>
        </p:nvSpPr>
        <p:spPr>
          <a:xfrm>
            <a:off x="1197429" y="6707912"/>
            <a:ext cx="9797143" cy="150088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75591"/>
            <a:endParaRPr lang="en-US" sz="1821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0571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41328" y="138795"/>
            <a:ext cx="7570049" cy="888249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l"/>
            <a:r>
              <a:rPr lang="en-US" sz="3200" b="1" dirty="0" smtClean="0">
                <a:solidFill>
                  <a:schemeClr val="tx2"/>
                </a:solidFill>
                <a:latin typeface="Arial"/>
                <a:cs typeface="Arial"/>
              </a:rPr>
              <a:t>Possible Actions</a:t>
            </a:r>
            <a:endParaRPr lang="en-US" sz="3200" b="1" dirty="0">
              <a:solidFill>
                <a:schemeClr val="tx2"/>
              </a:solidFill>
              <a:latin typeface="Arial"/>
              <a:cs typeface="Arial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51353" y="1340286"/>
            <a:ext cx="10872591" cy="30623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dirty="0" smtClean="0"/>
              <a:t>Leverage of current resources</a:t>
            </a:r>
          </a:p>
          <a:p>
            <a:pPr marL="342900" lvl="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dirty="0" smtClean="0"/>
              <a:t>Sponsor new research</a:t>
            </a:r>
          </a:p>
          <a:p>
            <a:pPr marL="342900" lvl="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dirty="0" smtClean="0"/>
              <a:t>White papers</a:t>
            </a:r>
          </a:p>
          <a:p>
            <a:pPr marL="342900" lvl="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dirty="0" smtClean="0"/>
              <a:t>Journal articles</a:t>
            </a:r>
          </a:p>
          <a:p>
            <a:pPr marL="342900" lvl="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dirty="0" smtClean="0"/>
              <a:t>Public letters (e.g. to editors in response to articles)</a:t>
            </a:r>
          </a:p>
          <a:p>
            <a:pPr marL="342900" lvl="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dirty="0" smtClean="0"/>
              <a:t>Meetings with stakeholders</a:t>
            </a:r>
            <a:endParaRPr lang="en-US" sz="2800" dirty="0"/>
          </a:p>
        </p:txBody>
      </p:sp>
      <p:sp>
        <p:nvSpPr>
          <p:cNvPr id="14" name="Rectangle 13"/>
          <p:cNvSpPr/>
          <p:nvPr/>
        </p:nvSpPr>
        <p:spPr>
          <a:xfrm>
            <a:off x="1197429" y="6707912"/>
            <a:ext cx="9797143" cy="150088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75591"/>
            <a:endParaRPr lang="en-US" sz="1821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6311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41328" y="138795"/>
            <a:ext cx="7570049" cy="888249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l"/>
            <a:r>
              <a:rPr lang="en-US" sz="3200" b="1" dirty="0" smtClean="0">
                <a:solidFill>
                  <a:schemeClr val="tx2"/>
                </a:solidFill>
                <a:latin typeface="Arial"/>
                <a:cs typeface="Arial"/>
              </a:rPr>
              <a:t>Where to start (</a:t>
            </a:r>
            <a:r>
              <a:rPr lang="en-US" sz="3200" b="1" dirty="0" smtClean="0">
                <a:solidFill>
                  <a:schemeClr val="tx2"/>
                </a:solidFill>
                <a:latin typeface="Arial"/>
                <a:cs typeface="Arial"/>
              </a:rPr>
              <a:t>examples of </a:t>
            </a:r>
            <a:r>
              <a:rPr lang="en-US" sz="3200" b="1" dirty="0" smtClean="0">
                <a:solidFill>
                  <a:schemeClr val="tx2"/>
                </a:solidFill>
                <a:latin typeface="Arial"/>
                <a:cs typeface="Arial"/>
              </a:rPr>
              <a:t>issues)</a:t>
            </a:r>
            <a:endParaRPr lang="en-US" sz="3200" b="1" dirty="0">
              <a:solidFill>
                <a:schemeClr val="tx2"/>
              </a:solidFill>
              <a:latin typeface="Arial"/>
              <a:cs typeface="Arial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51353" y="1340286"/>
            <a:ext cx="10872591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b="1" dirty="0" smtClean="0"/>
              <a:t>Resistance </a:t>
            </a:r>
            <a:r>
              <a:rPr lang="en-US" sz="2800" b="1" dirty="0"/>
              <a:t>testing methods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b="1" dirty="0"/>
              <a:t>Resistance monitoring</a:t>
            </a:r>
          </a:p>
          <a:p>
            <a:pPr marL="342900" lvl="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dirty="0" smtClean="0"/>
              <a:t>Metabolic resistance (impact on MOA labeling, etc.)</a:t>
            </a:r>
          </a:p>
          <a:p>
            <a:pPr marL="342900" lvl="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dirty="0" smtClean="0"/>
              <a:t>Impact of regulatory actions on resistance management (mixtures, diversity of tools, etc.)</a:t>
            </a:r>
          </a:p>
          <a:p>
            <a:pPr marL="342900" lvl="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dirty="0" smtClean="0"/>
              <a:t>Others?</a:t>
            </a:r>
            <a:endParaRPr lang="en-US" sz="2800" dirty="0"/>
          </a:p>
        </p:txBody>
      </p:sp>
      <p:sp>
        <p:nvSpPr>
          <p:cNvPr id="14" name="Rectangle 13"/>
          <p:cNvSpPr/>
          <p:nvPr/>
        </p:nvSpPr>
        <p:spPr>
          <a:xfrm>
            <a:off x="1197429" y="6707912"/>
            <a:ext cx="9797143" cy="150088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75591"/>
            <a:endParaRPr lang="en-US" sz="1821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9667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HRAC 1">
      <a:dk1>
        <a:srgbClr val="676266"/>
      </a:dk1>
      <a:lt1>
        <a:sysClr val="window" lastClr="FFFFFF"/>
      </a:lt1>
      <a:dk2>
        <a:srgbClr val="035B64"/>
      </a:dk2>
      <a:lt2>
        <a:srgbClr val="FFFFFF"/>
      </a:lt2>
      <a:accent1>
        <a:srgbClr val="035B64"/>
      </a:accent1>
      <a:accent2>
        <a:srgbClr val="A3B53A"/>
      </a:accent2>
      <a:accent3>
        <a:srgbClr val="D3DF4E"/>
      </a:accent3>
      <a:accent4>
        <a:srgbClr val="00A990"/>
      </a:accent4>
      <a:accent5>
        <a:srgbClr val="F5EB02"/>
      </a:accent5>
      <a:accent6>
        <a:srgbClr val="FFFFFF"/>
      </a:accent6>
      <a:hlink>
        <a:srgbClr val="FFFFFF"/>
      </a:hlink>
      <a:folHlink>
        <a:srgbClr val="FFFF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200</Words>
  <Application>Microsoft Office PowerPoint</Application>
  <PresentationFormat>Custom</PresentationFormat>
  <Paragraphs>60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Default Theme</vt:lpstr>
      <vt:lpstr>Issues Engagement Working Group</vt:lpstr>
      <vt:lpstr>Issues Engagement Working Group</vt:lpstr>
      <vt:lpstr>Issues Engagement Process</vt:lpstr>
      <vt:lpstr>Criteria for Consideration</vt:lpstr>
      <vt:lpstr>Possible Actions</vt:lpstr>
      <vt:lpstr>Where to start (examples of issues)</vt:lpstr>
    </vt:vector>
  </TitlesOfParts>
  <Company>The Dow Chemical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Peterson, Mark (M)</dc:creator>
  <cp:lastModifiedBy>Harry J Strek</cp:lastModifiedBy>
  <cp:revision>16</cp:revision>
  <dcterms:created xsi:type="dcterms:W3CDTF">2016-10-12T14:56:49Z</dcterms:created>
  <dcterms:modified xsi:type="dcterms:W3CDTF">2017-10-11T12:30:55Z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_Steward">
    <vt:lpwstr>u089611</vt:lpwstr>
  </property>
  <property fmtid="{D5CDD505-2E9C-101B-9397-08002B2CF9AE}" pid="3" name="Update_Footer">
    <vt:lpwstr>No</vt:lpwstr>
  </property>
  <property fmtid="{D5CDD505-2E9C-101B-9397-08002B2CF9AE}" pid="4" name="Radio_Button">
    <vt:lpwstr>RadioButton2</vt:lpwstr>
  </property>
  <property fmtid="{D5CDD505-2E9C-101B-9397-08002B2CF9AE}" pid="5" name="Information_Classification">
    <vt:lpwstr/>
  </property>
  <property fmtid="{D5CDD505-2E9C-101B-9397-08002B2CF9AE}" pid="6" name="Record_Title_ID">
    <vt:lpwstr>72</vt:lpwstr>
  </property>
  <property fmtid="{D5CDD505-2E9C-101B-9397-08002B2CF9AE}" pid="7" name="Initial_Creation_Date">
    <vt:filetime>2016-10-12T14:56:48Z</vt:filetime>
  </property>
  <property fmtid="{D5CDD505-2E9C-101B-9397-08002B2CF9AE}" pid="8" name="Retention_Period_Start_Date">
    <vt:filetime>2017-01-23T20:02:07Z</vt:filetime>
  </property>
  <property fmtid="{D5CDD505-2E9C-101B-9397-08002B2CF9AE}" pid="9" name="Last_Reviewed_Date">
    <vt:lpwstr/>
  </property>
  <property fmtid="{D5CDD505-2E9C-101B-9397-08002B2CF9AE}" pid="10" name="Retention_Review_Frequency">
    <vt:lpwstr/>
  </property>
  <property fmtid="{D5CDD505-2E9C-101B-9397-08002B2CF9AE}" pid="11" name="_AdHocReviewCycleID">
    <vt:i4>130410518</vt:i4>
  </property>
  <property fmtid="{D5CDD505-2E9C-101B-9397-08002B2CF9AE}" pid="12" name="_NewReviewCycle">
    <vt:lpwstr/>
  </property>
  <property fmtid="{D5CDD505-2E9C-101B-9397-08002B2CF9AE}" pid="13" name="_EmailSubject">
    <vt:lpwstr>Issues Management Working Group</vt:lpwstr>
  </property>
  <property fmtid="{D5CDD505-2E9C-101B-9397-08002B2CF9AE}" pid="14" name="_AuthorEmail">
    <vt:lpwstr>mapeterson@dow.com</vt:lpwstr>
  </property>
  <property fmtid="{D5CDD505-2E9C-101B-9397-08002B2CF9AE}" pid="15" name="_AuthorEmailDisplayName">
    <vt:lpwstr>Peterson, Mark (M)</vt:lpwstr>
  </property>
</Properties>
</file>