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3" r:id="rId4"/>
    <p:sldId id="260" r:id="rId5"/>
    <p:sldId id="261" r:id="rId6"/>
    <p:sldId id="262" r:id="rId7"/>
    <p:sldId id="267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4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312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96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spd="slow" p14:dur="22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xStyles>
    <p:titleStyle>
      <a:lvl1pPr algn="ctr" defTabSz="475641" rtl="0" eaLnBrk="1" latinLnBrk="0" hangingPunct="1">
        <a:spcBef>
          <a:spcPct val="0"/>
        </a:spcBef>
        <a:buNone/>
        <a:defRPr sz="46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30" indent="-356730" algn="l" defTabSz="475641" rtl="0" eaLnBrk="1" latinLnBrk="0" hangingPunct="1">
        <a:spcBef>
          <a:spcPct val="20000"/>
        </a:spcBef>
        <a:buFont typeface="Arial"/>
        <a:buChar char="•"/>
        <a:defRPr sz="3321" kern="1200">
          <a:solidFill>
            <a:schemeClr val="tx1"/>
          </a:solidFill>
          <a:latin typeface="+mn-lt"/>
          <a:ea typeface="+mn-ea"/>
          <a:cs typeface="+mn-cs"/>
        </a:defRPr>
      </a:lvl1pPr>
      <a:lvl2pPr marL="772917" indent="-297276" algn="l" defTabSz="475641" rtl="0" eaLnBrk="1" latinLnBrk="0" hangingPunct="1">
        <a:spcBef>
          <a:spcPct val="20000"/>
        </a:spcBef>
        <a:buFont typeface="Arial"/>
        <a:buChar char="–"/>
        <a:defRPr sz="2893" kern="1200">
          <a:solidFill>
            <a:schemeClr val="tx1"/>
          </a:solidFill>
          <a:latin typeface="+mn-lt"/>
          <a:ea typeface="+mn-ea"/>
          <a:cs typeface="+mn-cs"/>
        </a:defRPr>
      </a:lvl2pPr>
      <a:lvl3pPr marL="1189102" indent="-237821" algn="l" defTabSz="475641" rtl="0" eaLnBrk="1" latinLnBrk="0" hangingPunct="1">
        <a:spcBef>
          <a:spcPct val="20000"/>
        </a:spcBef>
        <a:buFont typeface="Arial"/>
        <a:buChar char="•"/>
        <a:defRPr sz="2464" kern="1200">
          <a:solidFill>
            <a:schemeClr val="tx1"/>
          </a:solidFill>
          <a:latin typeface="+mn-lt"/>
          <a:ea typeface="+mn-ea"/>
          <a:cs typeface="+mn-cs"/>
        </a:defRPr>
      </a:lvl3pPr>
      <a:lvl4pPr marL="1664742" indent="-237821" algn="l" defTabSz="475641" rtl="0" eaLnBrk="1" latinLnBrk="0" hangingPunct="1">
        <a:spcBef>
          <a:spcPct val="20000"/>
        </a:spcBef>
        <a:buFont typeface="Arial"/>
        <a:buChar char="–"/>
        <a:defRPr sz="2036" kern="1200">
          <a:solidFill>
            <a:schemeClr val="tx1"/>
          </a:solidFill>
          <a:latin typeface="+mn-lt"/>
          <a:ea typeface="+mn-ea"/>
          <a:cs typeface="+mn-cs"/>
        </a:defRPr>
      </a:lvl4pPr>
      <a:lvl5pPr marL="2140383" indent="-237821" algn="l" defTabSz="475641" rtl="0" eaLnBrk="1" latinLnBrk="0" hangingPunct="1">
        <a:spcBef>
          <a:spcPct val="20000"/>
        </a:spcBef>
        <a:buFont typeface="Arial"/>
        <a:buChar char="»"/>
        <a:defRPr sz="2036" kern="1200">
          <a:solidFill>
            <a:schemeClr val="tx1"/>
          </a:solidFill>
          <a:latin typeface="+mn-lt"/>
          <a:ea typeface="+mn-ea"/>
          <a:cs typeface="+mn-cs"/>
        </a:defRPr>
      </a:lvl5pPr>
      <a:lvl6pPr marL="2616025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6pPr>
      <a:lvl7pPr marL="3091665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7pPr>
      <a:lvl8pPr marL="3567306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8pPr>
      <a:lvl9pPr marL="4042946" indent="-237821" algn="l" defTabSz="475641" rtl="0" eaLnBrk="1" latinLnBrk="0" hangingPunct="1">
        <a:spcBef>
          <a:spcPct val="20000"/>
        </a:spcBef>
        <a:buFont typeface="Arial"/>
        <a:buChar char="•"/>
        <a:defRPr sz="20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1pPr>
      <a:lvl2pPr marL="475641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2pPr>
      <a:lvl3pPr marL="951281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3pPr>
      <a:lvl4pPr marL="1426923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4pPr>
      <a:lvl5pPr marL="1902563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5pPr>
      <a:lvl6pPr marL="2378204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6pPr>
      <a:lvl7pPr marL="2853844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7pPr>
      <a:lvl8pPr marL="3329486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8pPr>
      <a:lvl9pPr marL="3805126" algn="l" defTabSz="475641" rtl="0" eaLnBrk="1" latinLnBrk="0" hangingPunct="1">
        <a:defRPr sz="18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84419" y="2733982"/>
            <a:ext cx="9414891" cy="75097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000" b="1" dirty="0" smtClean="0">
                <a:solidFill>
                  <a:schemeClr val="accent6"/>
                </a:solidFill>
                <a:latin typeface="Arial"/>
                <a:cs typeface="Arial"/>
              </a:rPr>
              <a:t>Issues Engagement Working Group</a:t>
            </a:r>
            <a:endParaRPr lang="en-US" sz="4000" b="1" dirty="0">
              <a:solidFill>
                <a:schemeClr val="accent6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284419" y="3739616"/>
            <a:ext cx="6858000" cy="84194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baseline="30000" dirty="0" smtClean="0">
                <a:solidFill>
                  <a:srgbClr val="FFFFFF"/>
                </a:solidFill>
                <a:latin typeface="Arial"/>
                <a:cs typeface="Arial"/>
              </a:rPr>
              <a:t>Initial meeting and setup</a:t>
            </a:r>
            <a:endParaRPr lang="en-US" baseline="30000" dirty="0">
              <a:solidFill>
                <a:srgbClr val="FFFFFF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4418" y="2081636"/>
            <a:ext cx="36098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75591"/>
            <a:r>
              <a:rPr lang="en-US" sz="1500" dirty="0" smtClean="0">
                <a:solidFill>
                  <a:srgbClr val="D3DF4E"/>
                </a:solidFill>
                <a:latin typeface="Arial"/>
                <a:cs typeface="Arial"/>
              </a:rPr>
              <a:t>January 24, 2017</a:t>
            </a:r>
            <a:endParaRPr lang="en-US" sz="1500" dirty="0">
              <a:solidFill>
                <a:srgbClr val="D3DF4E"/>
              </a:solidFill>
              <a:latin typeface="Arial"/>
              <a:cs typeface="Arial"/>
            </a:endParaRPr>
          </a:p>
        </p:txBody>
      </p:sp>
      <p:pic>
        <p:nvPicPr>
          <p:cNvPr id="7" name="Picture 6" descr="HRAC_primary_RGB_whitetyp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535" y="544250"/>
            <a:ext cx="1650415" cy="75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7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7570049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Working Group</a:t>
            </a:r>
            <a:endParaRPr lang="en-US" sz="28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4274" y="1220421"/>
            <a:ext cx="10358651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800" b="1" dirty="0" smtClean="0"/>
              <a:t>Purpose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Evaluate resistance-related discussions in the public domain </a:t>
            </a:r>
            <a:endParaRPr lang="en-US" sz="2800" dirty="0" smtClean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Develop </a:t>
            </a:r>
            <a:r>
              <a:rPr lang="en-US" sz="2800" dirty="0"/>
              <a:t>science-based information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800" dirty="0"/>
          </a:p>
          <a:p>
            <a:pPr>
              <a:spcBef>
                <a:spcPts val="600"/>
              </a:spcBef>
            </a:pPr>
            <a:r>
              <a:rPr lang="de-DE" sz="2800" b="1" dirty="0" smtClean="0"/>
              <a:t>Members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Mark Peterson, Marisa Salas, Harry </a:t>
            </a:r>
            <a:r>
              <a:rPr lang="en-US" sz="2800" dirty="0" smtClean="0"/>
              <a:t>Strek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e-DE" sz="2800" dirty="0"/>
          </a:p>
          <a:p>
            <a:pPr>
              <a:spcBef>
                <a:spcPts val="600"/>
              </a:spcBef>
            </a:pPr>
            <a:r>
              <a:rPr lang="de-DE" sz="2800" b="1" dirty="0" smtClean="0"/>
              <a:t>First Meeting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800" dirty="0" smtClean="0"/>
              <a:t>24 Jan 2017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4326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79114" y="138795"/>
            <a:ext cx="7570049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tx2"/>
                </a:solidFill>
                <a:latin typeface="Arial"/>
                <a:cs typeface="Arial"/>
              </a:rPr>
              <a:t>Issues Engagement Process</a:t>
            </a:r>
            <a:endParaRPr lang="en-US" sz="28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40530" y="863556"/>
            <a:ext cx="10981538" cy="5892440"/>
            <a:chOff x="840530" y="713244"/>
            <a:chExt cx="10981538" cy="5892440"/>
          </a:xfrm>
        </p:grpSpPr>
        <p:grpSp>
          <p:nvGrpSpPr>
            <p:cNvPr id="8" name="Group 7"/>
            <p:cNvGrpSpPr/>
            <p:nvPr/>
          </p:nvGrpSpPr>
          <p:grpSpPr>
            <a:xfrm>
              <a:off x="4231035" y="1291413"/>
              <a:ext cx="2541864" cy="1392572"/>
              <a:chOff x="2927758" y="1342239"/>
              <a:chExt cx="2541864" cy="1392572"/>
            </a:xfrm>
          </p:grpSpPr>
          <p:sp>
            <p:nvSpPr>
              <p:cNvPr id="30" name="Rounded Rectangle 29"/>
              <p:cNvSpPr/>
              <p:nvPr/>
            </p:nvSpPr>
            <p:spPr>
              <a:xfrm>
                <a:off x="2927758" y="1342239"/>
                <a:ext cx="2541864" cy="1392572"/>
              </a:xfrm>
              <a:prstGeom prst="roundRect">
                <a:avLst/>
              </a:prstGeom>
              <a:no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13645" y="1715359"/>
                <a:ext cx="197009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Issues Engagement</a:t>
                </a:r>
              </a:p>
              <a:p>
                <a:pPr algn="ctr"/>
                <a:r>
                  <a:rPr lang="en-US" dirty="0" smtClean="0"/>
                  <a:t>Working Group</a:t>
                </a:r>
                <a:endParaRPr lang="en-US" dirty="0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840530" y="2656791"/>
              <a:ext cx="2477601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u="sng" dirty="0" smtClean="0"/>
                <a:t>Issues Input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GHRAC Members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CLI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Regional HRACs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External stakeholders</a:t>
              </a:r>
              <a:endParaRPr lang="en-US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V="1">
              <a:off x="3030170" y="2149847"/>
              <a:ext cx="1027512" cy="568624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461639" y="2685967"/>
              <a:ext cx="2257093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Compilation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Clarification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Brainstorming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Evaluation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b="1" dirty="0" smtClean="0">
                  <a:solidFill>
                    <a:srgbClr val="FF0000"/>
                  </a:solidFill>
                </a:rPr>
                <a:t>Recommendations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6994162" y="1926950"/>
              <a:ext cx="1445628" cy="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773449" y="2031574"/>
              <a:ext cx="19685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Recommendations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8720949" y="1299575"/>
              <a:ext cx="2869325" cy="1418896"/>
            </a:xfrm>
            <a:prstGeom prst="ellipse">
              <a:avLst/>
            </a:prstGeom>
            <a:noFill/>
            <a:ln w="222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GHRAC</a:t>
              </a:r>
            </a:p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Main Committee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501347" y="2783137"/>
              <a:ext cx="2257093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Review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Revisions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Final prioritization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b="1" dirty="0" smtClean="0">
                  <a:solidFill>
                    <a:srgbClr val="FF0000"/>
                  </a:solidFill>
                </a:rPr>
                <a:t>Approval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H="1">
              <a:off x="9186031" y="4023761"/>
              <a:ext cx="556591" cy="583325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/>
            <p:cNvGrpSpPr/>
            <p:nvPr/>
          </p:nvGrpSpPr>
          <p:grpSpPr>
            <a:xfrm>
              <a:off x="6489672" y="4238878"/>
              <a:ext cx="2541864" cy="1392572"/>
              <a:chOff x="2927758" y="1342239"/>
              <a:chExt cx="2541864" cy="1392572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2927758" y="1342239"/>
                <a:ext cx="2541864" cy="1392572"/>
              </a:xfrm>
              <a:prstGeom prst="roundRect">
                <a:avLst/>
              </a:prstGeom>
              <a:noFill/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213645" y="1715359"/>
                <a:ext cx="197009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 smtClean="0"/>
                  <a:t>Issues Engagement</a:t>
                </a:r>
              </a:p>
              <a:p>
                <a:pPr algn="ctr"/>
                <a:r>
                  <a:rPr lang="en-US" dirty="0" smtClean="0"/>
                  <a:t>Working Group</a:t>
                </a:r>
                <a:endParaRPr lang="en-US" dirty="0"/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6715058" y="5682354"/>
              <a:ext cx="201362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Action plans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 smtClean="0"/>
                <a:t>Implementation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b="1" dirty="0" smtClean="0">
                  <a:solidFill>
                    <a:srgbClr val="FF0000"/>
                  </a:solidFill>
                </a:rPr>
                <a:t>Output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H="1" flipV="1">
              <a:off x="3318131" y="4302281"/>
              <a:ext cx="2777870" cy="632882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1358480" y="713244"/>
              <a:ext cx="463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CLI</a:t>
              </a:r>
              <a:endParaRPr lang="en-US" dirty="0"/>
            </a:p>
          </p:txBody>
        </p:sp>
        <p:sp>
          <p:nvSpPr>
            <p:cNvPr id="24" name="Curved Up Arrow 23"/>
            <p:cNvSpPr/>
            <p:nvPr/>
          </p:nvSpPr>
          <p:spPr>
            <a:xfrm>
              <a:off x="11279668" y="1383465"/>
              <a:ext cx="411061" cy="120526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Curved Up Arrow 24"/>
            <p:cNvSpPr/>
            <p:nvPr/>
          </p:nvSpPr>
          <p:spPr>
            <a:xfrm rot="10468435">
              <a:off x="11266431" y="1165994"/>
              <a:ext cx="411061" cy="120526"/>
            </a:xfrm>
            <a:prstGeom prst="curved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474212" y="726391"/>
              <a:ext cx="2226700" cy="369332"/>
            </a:xfrm>
            <a:prstGeom prst="rect">
              <a:avLst/>
            </a:prstGeom>
            <a:noFill/>
            <a:ln w="25400">
              <a:solidFill>
                <a:schemeClr val="accent1">
                  <a:shade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CropLife International</a:t>
              </a:r>
              <a:endParaRPr lang="en-US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3794248" y="1095723"/>
              <a:ext cx="375646" cy="357510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8957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1328" y="138795"/>
            <a:ext cx="7570049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  <a:latin typeface="Arial"/>
                <a:cs typeface="Arial"/>
              </a:rPr>
              <a:t>Criteria for Consideration</a:t>
            </a:r>
            <a:endParaRPr lang="en-US" sz="3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1353" y="1340286"/>
            <a:ext cx="10872591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Does not conflict with anti-trust guidelines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Relevance </a:t>
            </a:r>
            <a:r>
              <a:rPr lang="en-US" sz="2800" dirty="0"/>
              <a:t>to herbicide resistance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Scope (local or global) and potential impact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Urgency</a:t>
            </a:r>
            <a:endParaRPr lang="en-US" sz="2800" dirty="0"/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Is </a:t>
            </a:r>
            <a:r>
              <a:rPr lang="en-US" sz="2800" dirty="0"/>
              <a:t>the issue actionable?  If so, resource and time requirements to address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/>
              <a:t>Purely technical or more policy related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57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1328" y="138795"/>
            <a:ext cx="7570049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  <a:latin typeface="Arial"/>
                <a:cs typeface="Arial"/>
              </a:rPr>
              <a:t>Possible Actions</a:t>
            </a:r>
            <a:endParaRPr lang="en-US" sz="3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1353" y="1340286"/>
            <a:ext cx="10872591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Leverage of current resources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Sponsor new research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White papers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Journal articles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Public letters (e.g. to editors in response to articles)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Meetings with stakeholders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311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1328" y="138795"/>
            <a:ext cx="7570049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  <a:latin typeface="Arial"/>
                <a:cs typeface="Arial"/>
              </a:rPr>
              <a:t>Where to start (examples of issues)</a:t>
            </a:r>
            <a:endParaRPr lang="en-US" sz="3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1353" y="1340286"/>
            <a:ext cx="1087259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/>
              <a:t>Resistance </a:t>
            </a:r>
            <a:r>
              <a:rPr lang="en-US" sz="2800" b="1" dirty="0"/>
              <a:t>testing methods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b="1" dirty="0"/>
              <a:t>Resistance monitoring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Metabolic resistance (impact on MOA labeling, etc.)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Impact </a:t>
            </a:r>
            <a:r>
              <a:rPr lang="en-US" sz="2800" dirty="0" smtClean="0"/>
              <a:t>of regulatory actions on resistance management (mixtures, diversity of tools, etc.)</a:t>
            </a:r>
          </a:p>
          <a:p>
            <a:pPr marL="342900" lvl="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dirty="0" smtClean="0"/>
              <a:t>Others?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66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84419" y="2733982"/>
            <a:ext cx="9414891" cy="75097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000" b="1" dirty="0" smtClean="0">
                <a:solidFill>
                  <a:schemeClr val="accent6"/>
                </a:solidFill>
                <a:latin typeface="Arial"/>
                <a:cs typeface="Arial"/>
              </a:rPr>
              <a:t>Assisting New Regional / Country HRACs to Organize</a:t>
            </a:r>
            <a:endParaRPr lang="en-US" sz="4000" b="1" dirty="0">
              <a:solidFill>
                <a:schemeClr val="accent6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284419" y="4271888"/>
            <a:ext cx="6858000" cy="84194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baseline="30000" dirty="0" smtClean="0">
                <a:solidFill>
                  <a:srgbClr val="FFFFFF"/>
                </a:solidFill>
                <a:latin typeface="Arial"/>
                <a:cs typeface="Arial"/>
              </a:rPr>
              <a:t>Some thoughts and request for feedback</a:t>
            </a:r>
            <a:endParaRPr lang="en-US" baseline="30000" dirty="0">
              <a:solidFill>
                <a:srgbClr val="FFFFFF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4418" y="2081636"/>
            <a:ext cx="36098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75591"/>
            <a:r>
              <a:rPr lang="en-US" sz="1500" dirty="0" smtClean="0">
                <a:solidFill>
                  <a:srgbClr val="D3DF4E"/>
                </a:solidFill>
                <a:latin typeface="Arial"/>
                <a:cs typeface="Arial"/>
              </a:rPr>
              <a:t>May 14</a:t>
            </a:r>
            <a:r>
              <a:rPr lang="en-US" sz="1500" dirty="0" smtClean="0">
                <a:solidFill>
                  <a:srgbClr val="D3DF4E"/>
                </a:solidFill>
                <a:latin typeface="Arial"/>
                <a:cs typeface="Arial"/>
              </a:rPr>
              <a:t>, 2017</a:t>
            </a:r>
            <a:endParaRPr lang="en-US" sz="1500" dirty="0">
              <a:solidFill>
                <a:srgbClr val="D3DF4E"/>
              </a:solidFill>
              <a:latin typeface="Arial"/>
              <a:cs typeface="Arial"/>
            </a:endParaRPr>
          </a:p>
        </p:txBody>
      </p:sp>
      <p:pic>
        <p:nvPicPr>
          <p:cNvPr id="7" name="Picture 6" descr="HRAC_primary_RGB_whitetyp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535" y="544250"/>
            <a:ext cx="1650415" cy="75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674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1328" y="138795"/>
            <a:ext cx="9944368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  <a:latin typeface="Arial"/>
                <a:cs typeface="Arial"/>
              </a:rPr>
              <a:t>Starting a new regional HRAC – Mexico (example)</a:t>
            </a:r>
            <a:endParaRPr lang="en-US" sz="3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1600" y="1339200"/>
            <a:ext cx="1082616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Questions to the </a:t>
            </a:r>
            <a:r>
              <a:rPr lang="en-US" sz="2400" b="1" dirty="0" smtClean="0"/>
              <a:t>group organizing the HRAC Mexico</a:t>
            </a:r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	</a:t>
            </a:r>
            <a:r>
              <a:rPr lang="en-US" sz="2400" dirty="0" smtClean="0"/>
              <a:t>Do you have a formal organizing committee?</a:t>
            </a:r>
            <a:endParaRPr lang="en-US" sz="2400" dirty="0"/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	</a:t>
            </a:r>
            <a:r>
              <a:rPr lang="en-US" sz="2400" dirty="0" smtClean="0"/>
              <a:t>What </a:t>
            </a:r>
            <a:r>
              <a:rPr lang="en-US" sz="2400" dirty="0"/>
              <a:t>is the main purpose of organizing an HRAC country organization at this time?</a:t>
            </a:r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</a:t>
            </a:r>
            <a:r>
              <a:rPr lang="en-US" sz="2400" dirty="0"/>
              <a:t>	How many and which companies have expressed interest in joining?</a:t>
            </a:r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</a:t>
            </a:r>
            <a:r>
              <a:rPr lang="en-US" sz="2400" dirty="0"/>
              <a:t>	How will you be funded?</a:t>
            </a:r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</a:t>
            </a:r>
            <a:r>
              <a:rPr lang="en-US" sz="2400" dirty="0"/>
              <a:t>	What will be the main initial focus of the group?</a:t>
            </a:r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</a:t>
            </a:r>
            <a:r>
              <a:rPr lang="en-US" sz="2400" dirty="0"/>
              <a:t>	How will you link with other HRAC organizations</a:t>
            </a:r>
            <a:r>
              <a:rPr lang="en-US" dirty="0"/>
              <a:t>?</a:t>
            </a:r>
          </a:p>
          <a:p>
            <a:endParaRPr lang="de-DE" dirty="0" smtClean="0"/>
          </a:p>
          <a:p>
            <a:r>
              <a:rPr lang="en-US" sz="2400" b="1" dirty="0" smtClean="0"/>
              <a:t>The above questions are intended to provide guidance to putting together the strategy of getting HRAC Mexico formed and running</a:t>
            </a:r>
            <a:endParaRPr lang="en-US" sz="2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63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1328" y="138795"/>
            <a:ext cx="10853244" cy="88824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2"/>
                </a:solidFill>
                <a:latin typeface="Arial"/>
                <a:cs typeface="Arial"/>
              </a:rPr>
              <a:t>Starting a new regional HRAC – Mexico (example)</a:t>
            </a:r>
            <a:endParaRPr lang="en-US" sz="32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97429" y="6707912"/>
            <a:ext cx="9797143" cy="150088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75591"/>
            <a:endParaRPr lang="en-US" sz="1821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1599" y="1339200"/>
            <a:ext cx="1092170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What </a:t>
            </a:r>
            <a:r>
              <a:rPr lang="en-US" sz="2400" b="1" dirty="0"/>
              <a:t>Global HRAC should be prepared to </a:t>
            </a:r>
            <a:r>
              <a:rPr lang="en-US" sz="2400" b="1" dirty="0" smtClean="0"/>
              <a:t>deliver </a:t>
            </a:r>
            <a:r>
              <a:rPr lang="en-US" sz="2400" dirty="0" smtClean="0"/>
              <a:t>(draft)</a:t>
            </a:r>
            <a:endParaRPr lang="en-US" sz="2400" dirty="0"/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</a:t>
            </a:r>
            <a:r>
              <a:rPr lang="en-US" sz="2400" dirty="0"/>
              <a:t>	A checklist of initial steps to take</a:t>
            </a:r>
          </a:p>
          <a:p>
            <a:pPr marL="355600" lvl="1" indent="-1778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get </a:t>
            </a:r>
            <a:r>
              <a:rPr lang="en-US" sz="2400" dirty="0"/>
              <a:t>commitment from core group of companies</a:t>
            </a:r>
          </a:p>
          <a:p>
            <a:pPr marL="355600" lvl="1" indent="-1778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put </a:t>
            </a:r>
            <a:r>
              <a:rPr lang="en-US" sz="2400" dirty="0"/>
              <a:t>together an organizing committee</a:t>
            </a:r>
          </a:p>
          <a:p>
            <a:pPr marL="355600" lvl="1" indent="-1778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clarify </a:t>
            </a:r>
            <a:r>
              <a:rPr lang="en-US" sz="2400" dirty="0"/>
              <a:t>funding sources &amp; amounts</a:t>
            </a:r>
          </a:p>
          <a:p>
            <a:pPr marL="355600" lvl="1" indent="-1778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write </a:t>
            </a:r>
            <a:r>
              <a:rPr lang="en-US" sz="2400" dirty="0"/>
              <a:t>and adopt a constitution</a:t>
            </a:r>
          </a:p>
          <a:p>
            <a:pPr marL="355600" lvl="1" indent="-1778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adopt </a:t>
            </a:r>
            <a:r>
              <a:rPr lang="en-US" sz="2400" dirty="0"/>
              <a:t>an action plan for the first year</a:t>
            </a:r>
          </a:p>
          <a:p>
            <a:pPr marL="355600" lvl="1" indent="-1778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design </a:t>
            </a:r>
            <a:r>
              <a:rPr lang="en-US" sz="2400" dirty="0"/>
              <a:t>and kick off </a:t>
            </a:r>
            <a:r>
              <a:rPr lang="en-US" sz="2400" dirty="0" smtClean="0"/>
              <a:t>website</a:t>
            </a:r>
          </a:p>
          <a:p>
            <a:pPr marL="355600" lvl="1" indent="-1778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400" dirty="0" smtClean="0"/>
              <a:t>develop </a:t>
            </a:r>
            <a:r>
              <a:rPr lang="en-US" sz="2400" dirty="0"/>
              <a:t>communication plan to deliver news of formation in country and region</a:t>
            </a:r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</a:t>
            </a:r>
            <a:r>
              <a:rPr lang="en-US" sz="2400" dirty="0"/>
              <a:t>	Suggestions on funding</a:t>
            </a:r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</a:t>
            </a:r>
            <a:r>
              <a:rPr lang="en-US" sz="2400" dirty="0"/>
              <a:t>	Constitution template</a:t>
            </a:r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	</a:t>
            </a:r>
            <a:r>
              <a:rPr lang="en-US" sz="2400" dirty="0"/>
              <a:t>W</a:t>
            </a:r>
            <a:r>
              <a:rPr lang="en-US" sz="2400" dirty="0" smtClean="0"/>
              <a:t>ebsite / branding support </a:t>
            </a:r>
            <a:r>
              <a:rPr lang="en-US" sz="2400" dirty="0"/>
              <a:t>(?)</a:t>
            </a:r>
          </a:p>
          <a:p>
            <a:pPr marL="177800" indent="-177800"/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•</a:t>
            </a:r>
            <a:r>
              <a:rPr lang="en-US" sz="2400" dirty="0"/>
              <a:t>	Template for communication plan</a:t>
            </a:r>
          </a:p>
        </p:txBody>
      </p:sp>
    </p:spTree>
    <p:extLst>
      <p:ext uri="{BB962C8B-B14F-4D97-AF65-F5344CB8AC3E}">
        <p14:creationId xmlns:p14="http://schemas.microsoft.com/office/powerpoint/2010/main" val="1284076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HRAC 1">
      <a:dk1>
        <a:srgbClr val="676266"/>
      </a:dk1>
      <a:lt1>
        <a:sysClr val="window" lastClr="FFFFFF"/>
      </a:lt1>
      <a:dk2>
        <a:srgbClr val="035B64"/>
      </a:dk2>
      <a:lt2>
        <a:srgbClr val="FFFFFF"/>
      </a:lt2>
      <a:accent1>
        <a:srgbClr val="035B64"/>
      </a:accent1>
      <a:accent2>
        <a:srgbClr val="A3B53A"/>
      </a:accent2>
      <a:accent3>
        <a:srgbClr val="D3DF4E"/>
      </a:accent3>
      <a:accent4>
        <a:srgbClr val="00A990"/>
      </a:accent4>
      <a:accent5>
        <a:srgbClr val="F5EB02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Custom</PresentationFormat>
  <Paragraphs>87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Theme</vt:lpstr>
      <vt:lpstr>Issues Engagement Working Group</vt:lpstr>
      <vt:lpstr>Issues Engagement Working Group</vt:lpstr>
      <vt:lpstr>Issues Engagement Process</vt:lpstr>
      <vt:lpstr>Criteria for Consideration</vt:lpstr>
      <vt:lpstr>Possible Actions</vt:lpstr>
      <vt:lpstr>Where to start (examples of issues)</vt:lpstr>
      <vt:lpstr>Assisting New Regional / Country HRACs to Organize</vt:lpstr>
      <vt:lpstr>Starting a new regional HRAC – Mexico (example)</vt:lpstr>
      <vt:lpstr>Starting a new regional HRAC – Mexico (example)</vt:lpstr>
    </vt:vector>
  </TitlesOfParts>
  <Company>The Dow Chemical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Peterson, Mark (M)</dc:creator>
  <cp:lastModifiedBy>Harry J Strek</cp:lastModifiedBy>
  <cp:revision>12</cp:revision>
  <dcterms:created xsi:type="dcterms:W3CDTF">2016-10-12T14:56:49Z</dcterms:created>
  <dcterms:modified xsi:type="dcterms:W3CDTF">2017-05-14T21:05:44Z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_Steward">
    <vt:lpwstr>u089611</vt:lpwstr>
  </property>
  <property fmtid="{D5CDD505-2E9C-101B-9397-08002B2CF9AE}" pid="3" name="Update_Footer">
    <vt:lpwstr>No</vt:lpwstr>
  </property>
  <property fmtid="{D5CDD505-2E9C-101B-9397-08002B2CF9AE}" pid="4" name="Radio_Button">
    <vt:lpwstr>RadioButton2</vt:lpwstr>
  </property>
  <property fmtid="{D5CDD505-2E9C-101B-9397-08002B2CF9AE}" pid="5" name="Information_Classification">
    <vt:lpwstr/>
  </property>
  <property fmtid="{D5CDD505-2E9C-101B-9397-08002B2CF9AE}" pid="6" name="Record_Title_ID">
    <vt:lpwstr>72</vt:lpwstr>
  </property>
  <property fmtid="{D5CDD505-2E9C-101B-9397-08002B2CF9AE}" pid="7" name="Initial_Creation_Date">
    <vt:filetime>2016-10-12T14:56:48Z</vt:filetime>
  </property>
  <property fmtid="{D5CDD505-2E9C-101B-9397-08002B2CF9AE}" pid="8" name="Retention_Period_Start_Date">
    <vt:filetime>2017-01-23T20:02:07Z</vt:filetime>
  </property>
  <property fmtid="{D5CDD505-2E9C-101B-9397-08002B2CF9AE}" pid="9" name="Last_Reviewed_Date">
    <vt:lpwstr/>
  </property>
  <property fmtid="{D5CDD505-2E9C-101B-9397-08002B2CF9AE}" pid="10" name="Retention_Review_Frequency">
    <vt:lpwstr/>
  </property>
  <property fmtid="{D5CDD505-2E9C-101B-9397-08002B2CF9AE}" pid="11" name="_AdHocReviewCycleID">
    <vt:i4>130410518</vt:i4>
  </property>
  <property fmtid="{D5CDD505-2E9C-101B-9397-08002B2CF9AE}" pid="12" name="_NewReviewCycle">
    <vt:lpwstr/>
  </property>
  <property fmtid="{D5CDD505-2E9C-101B-9397-08002B2CF9AE}" pid="13" name="_EmailSubject">
    <vt:lpwstr>Issues Management Working Group</vt:lpwstr>
  </property>
  <property fmtid="{D5CDD505-2E9C-101B-9397-08002B2CF9AE}" pid="14" name="_AuthorEmail">
    <vt:lpwstr>mapeterson@dow.com</vt:lpwstr>
  </property>
  <property fmtid="{D5CDD505-2E9C-101B-9397-08002B2CF9AE}" pid="15" name="_AuthorEmailDisplayName">
    <vt:lpwstr>Peterson, Mark (M)</vt:lpwstr>
  </property>
</Properties>
</file>