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erson, Mark (M)" initials="PM("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4" autoAdjust="0"/>
    <p:restoredTop sz="94641" autoAdjust="0"/>
  </p:normalViewPr>
  <p:slideViewPr>
    <p:cSldViewPr snapToGrid="0">
      <p:cViewPr varScale="1">
        <p:scale>
          <a:sx n="70" d="100"/>
          <a:sy n="70" d="100"/>
        </p:scale>
        <p:origin x="-456"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Tree>
    <p:extLst>
      <p:ext uri="{BB962C8B-B14F-4D97-AF65-F5344CB8AC3E}">
        <p14:creationId xmlns:p14="http://schemas.microsoft.com/office/powerpoint/2010/main" val="683125278"/>
      </p:ext>
    </p:extLst>
  </p:cSld>
  <p:clrMapOvr>
    <a:masterClrMapping/>
  </p:clrMapOvr>
  <mc:AlternateContent xmlns:mc="http://schemas.openxmlformats.org/markup-compatibility/2006" xmlns:p14="http://schemas.microsoft.com/office/powerpoint/2010/main">
    <mc:Choice Requires="p14">
      <p:transition spd="slow" p14:dur="2200">
        <p14:reveal/>
      </p:transition>
    </mc:Choice>
    <mc:Fallback xmlns="">
      <p:transition xmlns:p14="http://schemas.microsoft.com/office/powerpoint/2010/main" spd="slow">
        <p:fade/>
      </p:transition>
    </mc:Fallback>
  </mc:AlternateConten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6963665"/>
      </p:ext>
    </p:extLst>
  </p:cSld>
  <p:clrMap bg1="lt1" tx1="dk1" bg2="lt2" tx2="dk2" accent1="accent1" accent2="accent2" accent3="accent3" accent4="accent4" accent5="accent5" accent6="accent6" hlink="hlink" folHlink="folHlink"/>
  <p:sldLayoutIdLst>
    <p:sldLayoutId id="2147483661" r:id="rId1"/>
  </p:sldLayoutIdLst>
  <mc:AlternateContent xmlns:mc="http://schemas.openxmlformats.org/markup-compatibility/2006" xmlns:p14="http://schemas.microsoft.com/office/powerpoint/2010/main">
    <mc:Choice Requires="p14">
      <p:transition spd="slow" p14:dur="2200">
        <p14:reveal/>
      </p:transition>
    </mc:Choice>
    <mc:Fallback xmlns="">
      <p:transition xmlns:p14="http://schemas.microsoft.com/office/powerpoint/2010/main" spd="slow">
        <p:fade/>
      </p:transition>
    </mc:Fallback>
  </mc:AlternateContent>
  <p:txStyles>
    <p:titleStyle>
      <a:lvl1pPr algn="ctr" defTabSz="475641" rtl="0" eaLnBrk="1" latinLnBrk="0" hangingPunct="1">
        <a:spcBef>
          <a:spcPct val="0"/>
        </a:spcBef>
        <a:buNone/>
        <a:defRPr sz="4607" kern="1200">
          <a:solidFill>
            <a:schemeClr val="tx1"/>
          </a:solidFill>
          <a:latin typeface="+mj-lt"/>
          <a:ea typeface="+mj-ea"/>
          <a:cs typeface="+mj-cs"/>
        </a:defRPr>
      </a:lvl1pPr>
    </p:titleStyle>
    <p:bodyStyle>
      <a:lvl1pPr marL="356730" indent="-356730" algn="l" defTabSz="475641" rtl="0" eaLnBrk="1" latinLnBrk="0" hangingPunct="1">
        <a:spcBef>
          <a:spcPct val="20000"/>
        </a:spcBef>
        <a:buFont typeface="Arial"/>
        <a:buChar char="•"/>
        <a:defRPr sz="3321" kern="1200">
          <a:solidFill>
            <a:schemeClr val="tx1"/>
          </a:solidFill>
          <a:latin typeface="+mn-lt"/>
          <a:ea typeface="+mn-ea"/>
          <a:cs typeface="+mn-cs"/>
        </a:defRPr>
      </a:lvl1pPr>
      <a:lvl2pPr marL="772917" indent="-297276" algn="l" defTabSz="475641" rtl="0" eaLnBrk="1" latinLnBrk="0" hangingPunct="1">
        <a:spcBef>
          <a:spcPct val="20000"/>
        </a:spcBef>
        <a:buFont typeface="Arial"/>
        <a:buChar char="–"/>
        <a:defRPr sz="2893" kern="1200">
          <a:solidFill>
            <a:schemeClr val="tx1"/>
          </a:solidFill>
          <a:latin typeface="+mn-lt"/>
          <a:ea typeface="+mn-ea"/>
          <a:cs typeface="+mn-cs"/>
        </a:defRPr>
      </a:lvl2pPr>
      <a:lvl3pPr marL="1189102" indent="-237821" algn="l" defTabSz="475641" rtl="0" eaLnBrk="1" latinLnBrk="0" hangingPunct="1">
        <a:spcBef>
          <a:spcPct val="20000"/>
        </a:spcBef>
        <a:buFont typeface="Arial"/>
        <a:buChar char="•"/>
        <a:defRPr sz="2464" kern="1200">
          <a:solidFill>
            <a:schemeClr val="tx1"/>
          </a:solidFill>
          <a:latin typeface="+mn-lt"/>
          <a:ea typeface="+mn-ea"/>
          <a:cs typeface="+mn-cs"/>
        </a:defRPr>
      </a:lvl3pPr>
      <a:lvl4pPr marL="1664742" indent="-237821" algn="l" defTabSz="475641" rtl="0" eaLnBrk="1" latinLnBrk="0" hangingPunct="1">
        <a:spcBef>
          <a:spcPct val="20000"/>
        </a:spcBef>
        <a:buFont typeface="Arial"/>
        <a:buChar char="–"/>
        <a:defRPr sz="2036" kern="1200">
          <a:solidFill>
            <a:schemeClr val="tx1"/>
          </a:solidFill>
          <a:latin typeface="+mn-lt"/>
          <a:ea typeface="+mn-ea"/>
          <a:cs typeface="+mn-cs"/>
        </a:defRPr>
      </a:lvl4pPr>
      <a:lvl5pPr marL="2140383" indent="-237821" algn="l" defTabSz="475641" rtl="0" eaLnBrk="1" latinLnBrk="0" hangingPunct="1">
        <a:spcBef>
          <a:spcPct val="20000"/>
        </a:spcBef>
        <a:buFont typeface="Arial"/>
        <a:buChar char="»"/>
        <a:defRPr sz="2036" kern="1200">
          <a:solidFill>
            <a:schemeClr val="tx1"/>
          </a:solidFill>
          <a:latin typeface="+mn-lt"/>
          <a:ea typeface="+mn-ea"/>
          <a:cs typeface="+mn-cs"/>
        </a:defRPr>
      </a:lvl5pPr>
      <a:lvl6pPr marL="2616025" indent="-237821" algn="l" defTabSz="475641" rtl="0" eaLnBrk="1" latinLnBrk="0" hangingPunct="1">
        <a:spcBef>
          <a:spcPct val="20000"/>
        </a:spcBef>
        <a:buFont typeface="Arial"/>
        <a:buChar char="•"/>
        <a:defRPr sz="2036" kern="1200">
          <a:solidFill>
            <a:schemeClr val="tx1"/>
          </a:solidFill>
          <a:latin typeface="+mn-lt"/>
          <a:ea typeface="+mn-ea"/>
          <a:cs typeface="+mn-cs"/>
        </a:defRPr>
      </a:lvl6pPr>
      <a:lvl7pPr marL="3091665" indent="-237821" algn="l" defTabSz="475641" rtl="0" eaLnBrk="1" latinLnBrk="0" hangingPunct="1">
        <a:spcBef>
          <a:spcPct val="20000"/>
        </a:spcBef>
        <a:buFont typeface="Arial"/>
        <a:buChar char="•"/>
        <a:defRPr sz="2036" kern="1200">
          <a:solidFill>
            <a:schemeClr val="tx1"/>
          </a:solidFill>
          <a:latin typeface="+mn-lt"/>
          <a:ea typeface="+mn-ea"/>
          <a:cs typeface="+mn-cs"/>
        </a:defRPr>
      </a:lvl7pPr>
      <a:lvl8pPr marL="3567306" indent="-237821" algn="l" defTabSz="475641" rtl="0" eaLnBrk="1" latinLnBrk="0" hangingPunct="1">
        <a:spcBef>
          <a:spcPct val="20000"/>
        </a:spcBef>
        <a:buFont typeface="Arial"/>
        <a:buChar char="•"/>
        <a:defRPr sz="2036" kern="1200">
          <a:solidFill>
            <a:schemeClr val="tx1"/>
          </a:solidFill>
          <a:latin typeface="+mn-lt"/>
          <a:ea typeface="+mn-ea"/>
          <a:cs typeface="+mn-cs"/>
        </a:defRPr>
      </a:lvl8pPr>
      <a:lvl9pPr marL="4042946" indent="-237821" algn="l" defTabSz="475641" rtl="0" eaLnBrk="1" latinLnBrk="0" hangingPunct="1">
        <a:spcBef>
          <a:spcPct val="20000"/>
        </a:spcBef>
        <a:buFont typeface="Arial"/>
        <a:buChar char="•"/>
        <a:defRPr sz="2036" kern="1200">
          <a:solidFill>
            <a:schemeClr val="tx1"/>
          </a:solidFill>
          <a:latin typeface="+mn-lt"/>
          <a:ea typeface="+mn-ea"/>
          <a:cs typeface="+mn-cs"/>
        </a:defRPr>
      </a:lvl9pPr>
    </p:bodyStyle>
    <p:otherStyle>
      <a:defPPr>
        <a:defRPr lang="en-US"/>
      </a:defPPr>
      <a:lvl1pPr marL="0" algn="l" defTabSz="475641" rtl="0" eaLnBrk="1" latinLnBrk="0" hangingPunct="1">
        <a:defRPr sz="1821" kern="1200">
          <a:solidFill>
            <a:schemeClr val="tx1"/>
          </a:solidFill>
          <a:latin typeface="+mn-lt"/>
          <a:ea typeface="+mn-ea"/>
          <a:cs typeface="+mn-cs"/>
        </a:defRPr>
      </a:lvl1pPr>
      <a:lvl2pPr marL="475641" algn="l" defTabSz="475641" rtl="0" eaLnBrk="1" latinLnBrk="0" hangingPunct="1">
        <a:defRPr sz="1821" kern="1200">
          <a:solidFill>
            <a:schemeClr val="tx1"/>
          </a:solidFill>
          <a:latin typeface="+mn-lt"/>
          <a:ea typeface="+mn-ea"/>
          <a:cs typeface="+mn-cs"/>
        </a:defRPr>
      </a:lvl2pPr>
      <a:lvl3pPr marL="951281" algn="l" defTabSz="475641" rtl="0" eaLnBrk="1" latinLnBrk="0" hangingPunct="1">
        <a:defRPr sz="1821" kern="1200">
          <a:solidFill>
            <a:schemeClr val="tx1"/>
          </a:solidFill>
          <a:latin typeface="+mn-lt"/>
          <a:ea typeface="+mn-ea"/>
          <a:cs typeface="+mn-cs"/>
        </a:defRPr>
      </a:lvl3pPr>
      <a:lvl4pPr marL="1426923" algn="l" defTabSz="475641" rtl="0" eaLnBrk="1" latinLnBrk="0" hangingPunct="1">
        <a:defRPr sz="1821" kern="1200">
          <a:solidFill>
            <a:schemeClr val="tx1"/>
          </a:solidFill>
          <a:latin typeface="+mn-lt"/>
          <a:ea typeface="+mn-ea"/>
          <a:cs typeface="+mn-cs"/>
        </a:defRPr>
      </a:lvl4pPr>
      <a:lvl5pPr marL="1902563" algn="l" defTabSz="475641" rtl="0" eaLnBrk="1" latinLnBrk="0" hangingPunct="1">
        <a:defRPr sz="1821" kern="1200">
          <a:solidFill>
            <a:schemeClr val="tx1"/>
          </a:solidFill>
          <a:latin typeface="+mn-lt"/>
          <a:ea typeface="+mn-ea"/>
          <a:cs typeface="+mn-cs"/>
        </a:defRPr>
      </a:lvl5pPr>
      <a:lvl6pPr marL="2378204" algn="l" defTabSz="475641" rtl="0" eaLnBrk="1" latinLnBrk="0" hangingPunct="1">
        <a:defRPr sz="1821" kern="1200">
          <a:solidFill>
            <a:schemeClr val="tx1"/>
          </a:solidFill>
          <a:latin typeface="+mn-lt"/>
          <a:ea typeface="+mn-ea"/>
          <a:cs typeface="+mn-cs"/>
        </a:defRPr>
      </a:lvl6pPr>
      <a:lvl7pPr marL="2853844" algn="l" defTabSz="475641" rtl="0" eaLnBrk="1" latinLnBrk="0" hangingPunct="1">
        <a:defRPr sz="1821" kern="1200">
          <a:solidFill>
            <a:schemeClr val="tx1"/>
          </a:solidFill>
          <a:latin typeface="+mn-lt"/>
          <a:ea typeface="+mn-ea"/>
          <a:cs typeface="+mn-cs"/>
        </a:defRPr>
      </a:lvl7pPr>
      <a:lvl8pPr marL="3329486" algn="l" defTabSz="475641" rtl="0" eaLnBrk="1" latinLnBrk="0" hangingPunct="1">
        <a:defRPr sz="1821" kern="1200">
          <a:solidFill>
            <a:schemeClr val="tx1"/>
          </a:solidFill>
          <a:latin typeface="+mn-lt"/>
          <a:ea typeface="+mn-ea"/>
          <a:cs typeface="+mn-cs"/>
        </a:defRPr>
      </a:lvl8pPr>
      <a:lvl9pPr marL="3805126" algn="l" defTabSz="475641" rtl="0" eaLnBrk="1" latinLnBrk="0" hangingPunct="1">
        <a:defRPr sz="182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2284419" y="2733982"/>
            <a:ext cx="9414891" cy="750979"/>
          </a:xfrm>
          <a:prstGeom prst="rect">
            <a:avLst/>
          </a:prstGeom>
        </p:spPr>
        <p:txBody>
          <a:bodyPr/>
          <a:lstStyle/>
          <a:p>
            <a:pPr algn="l"/>
            <a:r>
              <a:rPr lang="en-US" sz="4000" b="1" dirty="0" smtClean="0">
                <a:solidFill>
                  <a:schemeClr val="accent6"/>
                </a:solidFill>
                <a:latin typeface="Arial"/>
                <a:cs typeface="Arial"/>
              </a:rPr>
              <a:t>Issues Engagement Working Group</a:t>
            </a:r>
            <a:endParaRPr lang="en-US" sz="4000" b="1" dirty="0">
              <a:solidFill>
                <a:schemeClr val="accent6"/>
              </a:solidFill>
              <a:latin typeface="Arial"/>
              <a:cs typeface="Arial"/>
            </a:endParaRPr>
          </a:p>
        </p:txBody>
      </p:sp>
      <p:sp>
        <p:nvSpPr>
          <p:cNvPr id="3" name="Subtitle 2"/>
          <p:cNvSpPr>
            <a:spLocks noGrp="1"/>
          </p:cNvSpPr>
          <p:nvPr>
            <p:ph type="subTitle" idx="4294967295"/>
          </p:nvPr>
        </p:nvSpPr>
        <p:spPr>
          <a:xfrm>
            <a:off x="2284418" y="3739616"/>
            <a:ext cx="8710153" cy="2148537"/>
          </a:xfrm>
          <a:prstGeom prst="rect">
            <a:avLst/>
          </a:prstGeom>
        </p:spPr>
        <p:txBody>
          <a:bodyPr>
            <a:spAutoFit/>
          </a:bodyPr>
          <a:lstStyle/>
          <a:p>
            <a:pPr marL="0" indent="0">
              <a:buNone/>
            </a:pPr>
            <a:r>
              <a:rPr lang="en-US" dirty="0" smtClean="0">
                <a:solidFill>
                  <a:srgbClr val="FFFFFF"/>
                </a:solidFill>
                <a:latin typeface="Arial"/>
                <a:cs typeface="Arial"/>
              </a:rPr>
              <a:t>Project 2017R01 – Validation of testing protocols for resistance </a:t>
            </a:r>
          </a:p>
          <a:p>
            <a:pPr marL="0" indent="0">
              <a:buNone/>
            </a:pPr>
            <a:r>
              <a:rPr lang="en-US" sz="2800" dirty="0" smtClean="0">
                <a:solidFill>
                  <a:srgbClr val="FFFFFF"/>
                </a:solidFill>
                <a:latin typeface="Arial"/>
                <a:cs typeface="Arial"/>
              </a:rPr>
              <a:t>Discussion </a:t>
            </a:r>
            <a:r>
              <a:rPr lang="en-US" sz="2800" dirty="0" smtClean="0">
                <a:solidFill>
                  <a:srgbClr val="FFFFFF"/>
                </a:solidFill>
                <a:latin typeface="Arial"/>
                <a:cs typeface="Arial"/>
              </a:rPr>
              <a:t>0519 </a:t>
            </a:r>
            <a:r>
              <a:rPr lang="en-US" sz="2800" dirty="0" smtClean="0">
                <a:solidFill>
                  <a:srgbClr val="FFFFFF"/>
                </a:solidFill>
                <a:latin typeface="Arial"/>
                <a:cs typeface="Arial"/>
              </a:rPr>
              <a:t>Mar 2018</a:t>
            </a:r>
          </a:p>
          <a:p>
            <a:pPr marL="0" indent="0">
              <a:buNone/>
            </a:pPr>
            <a:r>
              <a:rPr lang="de-DE" sz="2800" dirty="0" smtClean="0">
                <a:solidFill>
                  <a:srgbClr val="FFFFFF"/>
                </a:solidFill>
                <a:latin typeface="Arial"/>
                <a:cs typeface="Arial"/>
              </a:rPr>
              <a:t>H. Strek, I. Heap, M. Peterson</a:t>
            </a:r>
            <a:endParaRPr lang="en-US" sz="2800" dirty="0">
              <a:solidFill>
                <a:srgbClr val="FFFFFF"/>
              </a:solidFill>
              <a:latin typeface="Arial"/>
              <a:cs typeface="Arial"/>
            </a:endParaRPr>
          </a:p>
        </p:txBody>
      </p:sp>
      <p:sp>
        <p:nvSpPr>
          <p:cNvPr id="4" name="Rectangle 3"/>
          <p:cNvSpPr/>
          <p:nvPr/>
        </p:nvSpPr>
        <p:spPr>
          <a:xfrm>
            <a:off x="1197429" y="6707912"/>
            <a:ext cx="9797143" cy="150088"/>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75591"/>
            <a:endParaRPr lang="en-US" sz="1821">
              <a:solidFill>
                <a:prstClr val="white"/>
              </a:solidFill>
            </a:endParaRPr>
          </a:p>
        </p:txBody>
      </p:sp>
      <p:sp>
        <p:nvSpPr>
          <p:cNvPr id="5" name="TextBox 4"/>
          <p:cNvSpPr txBox="1"/>
          <p:nvPr/>
        </p:nvSpPr>
        <p:spPr>
          <a:xfrm>
            <a:off x="2284418" y="2081636"/>
            <a:ext cx="3609896" cy="323165"/>
          </a:xfrm>
          <a:prstGeom prst="rect">
            <a:avLst/>
          </a:prstGeom>
          <a:noFill/>
        </p:spPr>
        <p:txBody>
          <a:bodyPr wrap="square" rtlCol="0">
            <a:spAutoFit/>
          </a:bodyPr>
          <a:lstStyle/>
          <a:p>
            <a:pPr defTabSz="475591"/>
            <a:r>
              <a:rPr lang="en-US" sz="1500" dirty="0" smtClean="0">
                <a:solidFill>
                  <a:srgbClr val="D3DF4E"/>
                </a:solidFill>
                <a:latin typeface="Arial"/>
                <a:cs typeface="Arial"/>
              </a:rPr>
              <a:t>06 Mar 2017</a:t>
            </a:r>
            <a:endParaRPr lang="en-US" sz="1500" dirty="0">
              <a:solidFill>
                <a:srgbClr val="D3DF4E"/>
              </a:solidFill>
              <a:latin typeface="Arial"/>
              <a:cs typeface="Arial"/>
            </a:endParaRPr>
          </a:p>
        </p:txBody>
      </p:sp>
      <p:pic>
        <p:nvPicPr>
          <p:cNvPr id="7" name="Picture 6" descr="HRAC_primary_RGB_whitetyp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73535" y="544250"/>
            <a:ext cx="1650415" cy="755158"/>
          </a:xfrm>
          <a:prstGeom prst="rect">
            <a:avLst/>
          </a:prstGeom>
        </p:spPr>
      </p:pic>
    </p:spTree>
    <p:extLst>
      <p:ext uri="{BB962C8B-B14F-4D97-AF65-F5344CB8AC3E}">
        <p14:creationId xmlns:p14="http://schemas.microsoft.com/office/powerpoint/2010/main" val="60217580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79114" y="138795"/>
            <a:ext cx="8816248" cy="888249"/>
          </a:xfrm>
          <a:prstGeom prst="rect">
            <a:avLst/>
          </a:prstGeom>
        </p:spPr>
        <p:txBody>
          <a:bodyPr>
            <a:normAutofit fontScale="90000"/>
          </a:bodyPr>
          <a:lstStyle/>
          <a:p>
            <a:pPr algn="l"/>
            <a:r>
              <a:rPr lang="en-US" sz="2800" b="1" dirty="0" smtClean="0">
                <a:solidFill>
                  <a:schemeClr val="tx2"/>
                </a:solidFill>
                <a:latin typeface="Arial"/>
                <a:cs typeface="Arial"/>
              </a:rPr>
              <a:t>Issues Engagement Working </a:t>
            </a:r>
            <a:r>
              <a:rPr lang="en-US" sz="2800" b="1" dirty="0">
                <a:solidFill>
                  <a:schemeClr val="tx2"/>
                </a:solidFill>
                <a:latin typeface="Arial"/>
                <a:cs typeface="Arial"/>
              </a:rPr>
              <a:t>Group - Project 2017R01</a:t>
            </a:r>
          </a:p>
        </p:txBody>
      </p:sp>
      <p:sp>
        <p:nvSpPr>
          <p:cNvPr id="14" name="Rectangle 13"/>
          <p:cNvSpPr/>
          <p:nvPr/>
        </p:nvSpPr>
        <p:spPr>
          <a:xfrm>
            <a:off x="1197429" y="6707912"/>
            <a:ext cx="9797143" cy="150088"/>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75591"/>
            <a:endParaRPr lang="en-US" sz="1821">
              <a:solidFill>
                <a:prstClr val="white"/>
              </a:solidFill>
            </a:endParaRPr>
          </a:p>
        </p:txBody>
      </p:sp>
      <p:sp>
        <p:nvSpPr>
          <p:cNvPr id="3" name="Rectangle 2"/>
          <p:cNvSpPr/>
          <p:nvPr/>
        </p:nvSpPr>
        <p:spPr>
          <a:xfrm>
            <a:off x="764274" y="1188000"/>
            <a:ext cx="10358651" cy="4201150"/>
          </a:xfrm>
          <a:prstGeom prst="rect">
            <a:avLst/>
          </a:prstGeom>
          <a:noFill/>
        </p:spPr>
        <p:txBody>
          <a:bodyPr wrap="square" rtlCol="0">
            <a:spAutoFit/>
          </a:bodyPr>
          <a:lstStyle/>
          <a:p>
            <a:pPr>
              <a:spcBef>
                <a:spcPts val="600"/>
              </a:spcBef>
            </a:pPr>
            <a:r>
              <a:rPr lang="en-US" b="1" dirty="0" smtClean="0"/>
              <a:t>Members present</a:t>
            </a:r>
          </a:p>
          <a:p>
            <a:r>
              <a:rPr lang="en-US" dirty="0" smtClean="0"/>
              <a:t>H. Strek, M. Peterson, I. Heap (guest)</a:t>
            </a:r>
          </a:p>
          <a:p>
            <a:pPr>
              <a:spcBef>
                <a:spcPts val="600"/>
              </a:spcBef>
            </a:pPr>
            <a:r>
              <a:rPr lang="en-US" b="1" dirty="0" smtClean="0"/>
              <a:t>Summary</a:t>
            </a:r>
          </a:p>
          <a:p>
            <a:r>
              <a:rPr lang="en-US" dirty="0" smtClean="0"/>
              <a:t>We discussed the literature search for the validation paper, covering search logic and how to proceed.  The goal is to review all papers on resistance validation published in last 10 years, if possible, using a checklist to determine which steps of the validation procedure were followed.  If there are too many to process, we will select a representative sample.  </a:t>
            </a:r>
          </a:p>
          <a:p>
            <a:pPr>
              <a:spcBef>
                <a:spcPts val="600"/>
              </a:spcBef>
            </a:pPr>
            <a:r>
              <a:rPr lang="en-US" b="1" dirty="0" smtClean="0"/>
              <a:t>Key actions</a:t>
            </a:r>
          </a:p>
          <a:p>
            <a:pPr marL="342900" indent="-342900">
              <a:buFont typeface="Arial" panose="020B0604020202020204" pitchFamily="34" charset="0"/>
              <a:buChar char="•"/>
            </a:pPr>
            <a:r>
              <a:rPr lang="en-US" dirty="0" smtClean="0"/>
              <a:t>Ian will digitize the references database and from this provide a list to be used to check the papers.</a:t>
            </a:r>
          </a:p>
          <a:p>
            <a:pPr marL="342900" indent="-342900">
              <a:buFont typeface="Arial" panose="020B0604020202020204" pitchFamily="34" charset="0"/>
              <a:buChar char="•"/>
            </a:pPr>
            <a:r>
              <a:rPr lang="en-US" dirty="0" smtClean="0"/>
              <a:t>Ian will provide a list of references to be used to calibrate a Boolean search.</a:t>
            </a:r>
          </a:p>
          <a:p>
            <a:pPr marL="342900" indent="-342900">
              <a:buFont typeface="Arial" panose="020B0604020202020204" pitchFamily="34" charset="0"/>
              <a:buChar char="•"/>
            </a:pPr>
            <a:r>
              <a:rPr lang="en-US" dirty="0" smtClean="0"/>
              <a:t>Harry and Mark will </a:t>
            </a:r>
            <a:r>
              <a:rPr lang="en-US" dirty="0" smtClean="0"/>
              <a:t>develop and try search terms in various search engines (Google Search, </a:t>
            </a:r>
            <a:r>
              <a:rPr lang="en-US" dirty="0" err="1" smtClean="0"/>
              <a:t>SciFinder</a:t>
            </a:r>
            <a:r>
              <a:rPr lang="en-US" dirty="0" smtClean="0"/>
              <a:t>, etc.) that can find most of the papers on Ian‘s list.</a:t>
            </a:r>
          </a:p>
          <a:p>
            <a:pPr>
              <a:spcBef>
                <a:spcPts val="600"/>
              </a:spcBef>
            </a:pPr>
            <a:r>
              <a:rPr lang="en-US" b="1" dirty="0" smtClean="0"/>
              <a:t>Next planned meeting</a:t>
            </a:r>
            <a:endParaRPr lang="en-US" b="1" dirty="0"/>
          </a:p>
          <a:p>
            <a:r>
              <a:rPr lang="en-US" dirty="0" smtClean="0"/>
              <a:t>19:00 h CET </a:t>
            </a:r>
            <a:r>
              <a:rPr lang="en-US" smtClean="0"/>
              <a:t>19 Apr 2018</a:t>
            </a:r>
            <a:endParaRPr lang="en-US" dirty="0"/>
          </a:p>
        </p:txBody>
      </p:sp>
    </p:spTree>
    <p:extLst>
      <p:ext uri="{BB962C8B-B14F-4D97-AF65-F5344CB8AC3E}">
        <p14:creationId xmlns:p14="http://schemas.microsoft.com/office/powerpoint/2010/main" val="54326677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theme/theme1.xml><?xml version="1.0" encoding="utf-8"?>
<a:theme xmlns:a="http://schemas.openxmlformats.org/drawingml/2006/main" name="Default Theme">
  <a:themeElements>
    <a:clrScheme name="HRAC 1">
      <a:dk1>
        <a:srgbClr val="676266"/>
      </a:dk1>
      <a:lt1>
        <a:sysClr val="window" lastClr="FFFFFF"/>
      </a:lt1>
      <a:dk2>
        <a:srgbClr val="035B64"/>
      </a:dk2>
      <a:lt2>
        <a:srgbClr val="FFFFFF"/>
      </a:lt2>
      <a:accent1>
        <a:srgbClr val="035B64"/>
      </a:accent1>
      <a:accent2>
        <a:srgbClr val="A3B53A"/>
      </a:accent2>
      <a:accent3>
        <a:srgbClr val="D3DF4E"/>
      </a:accent3>
      <a:accent4>
        <a:srgbClr val="00A990"/>
      </a:accent4>
      <a:accent5>
        <a:srgbClr val="F5EB02"/>
      </a:accent5>
      <a:accent6>
        <a:srgbClr val="FFFFFF"/>
      </a:accent6>
      <a:hlink>
        <a:srgbClr val="FFFFFF"/>
      </a:hlink>
      <a:folHlink>
        <a:srgbClr val="FFFF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200</Words>
  <Application>Microsoft Office PowerPoint</Application>
  <PresentationFormat>Custom</PresentationFormat>
  <Paragraphs>16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Theme</vt:lpstr>
      <vt:lpstr>Issues Engagement Working Group</vt:lpstr>
      <vt:lpstr>Issues Engagement Working Group - Project 2017R01</vt:lpstr>
    </vt:vector>
  </TitlesOfParts>
  <Company>The Dow Chemical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Peterson, Mark (M)</dc:creator>
  <cp:lastModifiedBy>Harry J Strek</cp:lastModifiedBy>
  <cp:revision>33</cp:revision>
  <dcterms:created xsi:type="dcterms:W3CDTF">2016-10-12T14:56:49Z</dcterms:created>
  <dcterms:modified xsi:type="dcterms:W3CDTF">2018-03-20T06:15:55Z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_Steward">
    <vt:lpwstr>u089611</vt:lpwstr>
  </property>
  <property fmtid="{D5CDD505-2E9C-101B-9397-08002B2CF9AE}" pid="3" name="Update_Footer">
    <vt:lpwstr>No</vt:lpwstr>
  </property>
  <property fmtid="{D5CDD505-2E9C-101B-9397-08002B2CF9AE}" pid="4" name="Radio_Button">
    <vt:lpwstr>RadioButton2</vt:lpwstr>
  </property>
  <property fmtid="{D5CDD505-2E9C-101B-9397-08002B2CF9AE}" pid="5" name="Information_Classification">
    <vt:lpwstr/>
  </property>
  <property fmtid="{D5CDD505-2E9C-101B-9397-08002B2CF9AE}" pid="6" name="Record_Title_ID">
    <vt:lpwstr>72</vt:lpwstr>
  </property>
  <property fmtid="{D5CDD505-2E9C-101B-9397-08002B2CF9AE}" pid="7" name="Initial_Creation_Date">
    <vt:filetime>2016-10-12T14:56:48Z</vt:filetime>
  </property>
  <property fmtid="{D5CDD505-2E9C-101B-9397-08002B2CF9AE}" pid="8" name="Retention_Period_Start_Date">
    <vt:filetime>2018-03-06T18:29:02Z</vt:filetime>
  </property>
  <property fmtid="{D5CDD505-2E9C-101B-9397-08002B2CF9AE}" pid="9" name="Last_Reviewed_Date">
    <vt:lpwstr/>
  </property>
  <property fmtid="{D5CDD505-2E9C-101B-9397-08002B2CF9AE}" pid="10" name="Retention_Review_Frequency">
    <vt:lpwstr/>
  </property>
  <property fmtid="{D5CDD505-2E9C-101B-9397-08002B2CF9AE}" pid="11" name="_AdHocReviewCycleID">
    <vt:i4>138079434</vt:i4>
  </property>
  <property fmtid="{D5CDD505-2E9C-101B-9397-08002B2CF9AE}" pid="12" name="_NewReviewCycle">
    <vt:lpwstr/>
  </property>
  <property fmtid="{D5CDD505-2E9C-101B-9397-08002B2CF9AE}" pid="13" name="_EmailSubject">
    <vt:lpwstr>HRAC Issues Engagement WG Presentation GHRAC 2018.01.25.pptx</vt:lpwstr>
  </property>
  <property fmtid="{D5CDD505-2E9C-101B-9397-08002B2CF9AE}" pid="14" name="_AuthorEmail">
    <vt:lpwstr>mapeterson@dow.com</vt:lpwstr>
  </property>
  <property fmtid="{D5CDD505-2E9C-101B-9397-08002B2CF9AE}" pid="15" name="_AuthorEmailDisplayName">
    <vt:lpwstr>Peterson, Mark (M)</vt:lpwstr>
  </property>
  <property fmtid="{D5CDD505-2E9C-101B-9397-08002B2CF9AE}" pid="16" name="_PreviousAdHocReviewCycleID">
    <vt:i4>130410518</vt:i4>
  </property>
</Properties>
</file>