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70" r:id="rId4"/>
    <p:sldId id="274" r:id="rId5"/>
    <p:sldId id="279" r:id="rId6"/>
    <p:sldId id="272" r:id="rId7"/>
    <p:sldId id="273" r:id="rId8"/>
    <p:sldId id="276" r:id="rId9"/>
    <p:sldId id="275" r:id="rId10"/>
    <p:sldId id="277" r:id="rId11"/>
    <p:sldId id="278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son, Mark (M)" initials="PM(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41" autoAdjust="0"/>
  </p:normalViewPr>
  <p:slideViewPr>
    <p:cSldViewPr snapToGrid="0">
      <p:cViewPr varScale="1">
        <p:scale>
          <a:sx n="70" d="100"/>
          <a:sy n="70" d="100"/>
        </p:scale>
        <p:origin x="-45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3-06T13:27:32.764" idx="1">
    <p:pos x="6642" y="677"/>
    <p:text>While all of these points are true, we will need to be careful how we approach them in the paper.</p:text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312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96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75641" rtl="0" eaLnBrk="1" latinLnBrk="0" hangingPunct="1">
        <a:spcBef>
          <a:spcPct val="0"/>
        </a:spcBef>
        <a:buNone/>
        <a:defRPr sz="46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30" indent="-356730" algn="l" defTabSz="475641" rtl="0" eaLnBrk="1" latinLnBrk="0" hangingPunct="1">
        <a:spcBef>
          <a:spcPct val="20000"/>
        </a:spcBef>
        <a:buFont typeface="Arial"/>
        <a:buChar char="•"/>
        <a:defRPr sz="3321" kern="1200">
          <a:solidFill>
            <a:schemeClr val="tx1"/>
          </a:solidFill>
          <a:latin typeface="+mn-lt"/>
          <a:ea typeface="+mn-ea"/>
          <a:cs typeface="+mn-cs"/>
        </a:defRPr>
      </a:lvl1pPr>
      <a:lvl2pPr marL="772917" indent="-297276" algn="l" defTabSz="475641" rtl="0" eaLnBrk="1" latinLnBrk="0" hangingPunct="1">
        <a:spcBef>
          <a:spcPct val="20000"/>
        </a:spcBef>
        <a:buFont typeface="Arial"/>
        <a:buChar char="–"/>
        <a:defRPr sz="2893" kern="1200">
          <a:solidFill>
            <a:schemeClr val="tx1"/>
          </a:solidFill>
          <a:latin typeface="+mn-lt"/>
          <a:ea typeface="+mn-ea"/>
          <a:cs typeface="+mn-cs"/>
        </a:defRPr>
      </a:lvl2pPr>
      <a:lvl3pPr marL="1189102" indent="-237821" algn="l" defTabSz="475641" rtl="0" eaLnBrk="1" latinLnBrk="0" hangingPunct="1">
        <a:spcBef>
          <a:spcPct val="20000"/>
        </a:spcBef>
        <a:buFont typeface="Arial"/>
        <a:buChar char="•"/>
        <a:defRPr sz="2464" kern="1200">
          <a:solidFill>
            <a:schemeClr val="tx1"/>
          </a:solidFill>
          <a:latin typeface="+mn-lt"/>
          <a:ea typeface="+mn-ea"/>
          <a:cs typeface="+mn-cs"/>
        </a:defRPr>
      </a:lvl3pPr>
      <a:lvl4pPr marL="1664742" indent="-237821" algn="l" defTabSz="475641" rtl="0" eaLnBrk="1" latinLnBrk="0" hangingPunct="1">
        <a:spcBef>
          <a:spcPct val="20000"/>
        </a:spcBef>
        <a:buFont typeface="Arial"/>
        <a:buChar char="–"/>
        <a:defRPr sz="2036" kern="1200">
          <a:solidFill>
            <a:schemeClr val="tx1"/>
          </a:solidFill>
          <a:latin typeface="+mn-lt"/>
          <a:ea typeface="+mn-ea"/>
          <a:cs typeface="+mn-cs"/>
        </a:defRPr>
      </a:lvl4pPr>
      <a:lvl5pPr marL="2140383" indent="-237821" algn="l" defTabSz="475641" rtl="0" eaLnBrk="1" latinLnBrk="0" hangingPunct="1">
        <a:spcBef>
          <a:spcPct val="20000"/>
        </a:spcBef>
        <a:buFont typeface="Arial"/>
        <a:buChar char="»"/>
        <a:defRPr sz="2036" kern="1200">
          <a:solidFill>
            <a:schemeClr val="tx1"/>
          </a:solidFill>
          <a:latin typeface="+mn-lt"/>
          <a:ea typeface="+mn-ea"/>
          <a:cs typeface="+mn-cs"/>
        </a:defRPr>
      </a:lvl5pPr>
      <a:lvl6pPr marL="2616025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6pPr>
      <a:lvl7pPr marL="3091665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7pPr>
      <a:lvl8pPr marL="3567306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8pPr>
      <a:lvl9pPr marL="4042946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1pPr>
      <a:lvl2pPr marL="475641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951281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3pPr>
      <a:lvl4pPr marL="1426923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1902563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378204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2853844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329486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805126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84419" y="2733982"/>
            <a:ext cx="9414891" cy="75097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6"/>
                </a:solidFill>
                <a:latin typeface="Arial"/>
                <a:cs typeface="Arial"/>
              </a:rPr>
              <a:t>Issues Engagement Working Group</a:t>
            </a:r>
            <a:endParaRPr lang="en-US" sz="4000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84418" y="3739616"/>
            <a:ext cx="8710153" cy="21485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Project 2017R01 – Validation of testing protocols for resistance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Discussion 05 Mar 2018</a:t>
            </a:r>
          </a:p>
          <a:p>
            <a:pPr marL="0" indent="0">
              <a:buNone/>
            </a:pPr>
            <a:r>
              <a:rPr lang="de-DE" sz="2800" dirty="0" smtClean="0">
                <a:solidFill>
                  <a:srgbClr val="FFFFFF"/>
                </a:solidFill>
                <a:latin typeface="Arial"/>
                <a:cs typeface="Arial"/>
              </a:rPr>
              <a:t>H. Strek, I. Heap, M. Peterson</a:t>
            </a:r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4418" y="2081636"/>
            <a:ext cx="36098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75591"/>
            <a:r>
              <a:rPr lang="en-US" sz="1500" dirty="0" smtClean="0">
                <a:solidFill>
                  <a:srgbClr val="D3DF4E"/>
                </a:solidFill>
                <a:latin typeface="Arial"/>
                <a:cs typeface="Arial"/>
              </a:rPr>
              <a:t>06 Mar 2017</a:t>
            </a:r>
            <a:endParaRPr lang="en-US" sz="1500" dirty="0">
              <a:solidFill>
                <a:srgbClr val="D3DF4E"/>
              </a:solidFill>
              <a:latin typeface="Arial"/>
              <a:cs typeface="Arial"/>
            </a:endParaRPr>
          </a:p>
        </p:txBody>
      </p:sp>
      <p:pic>
        <p:nvPicPr>
          <p:cNvPr id="7" name="Picture 6" descr="HRAC_primary_RGB_whitetyp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535" y="544250"/>
            <a:ext cx="1650415" cy="7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7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 (cont.)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6"/>
            </a:pPr>
            <a:r>
              <a:rPr lang="en-US" sz="2400" b="1" dirty="0" smtClean="0"/>
              <a:t>Literature review and survey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conduct a </a:t>
            </a:r>
            <a:r>
              <a:rPr lang="en-US" sz="2000" b="1" dirty="0"/>
              <a:t>literature search of every reported resistance case over the last 10 years </a:t>
            </a:r>
            <a:r>
              <a:rPr lang="en-US" sz="2000" b="1" dirty="0" smtClean="0"/>
              <a:t>– Harry to initiate at Bayer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run </a:t>
            </a:r>
            <a:r>
              <a:rPr lang="en-US" sz="2000" b="1" dirty="0"/>
              <a:t>a checklist to see how many of the validation steps were </a:t>
            </a:r>
            <a:r>
              <a:rPr lang="en-US" sz="2000" b="1" dirty="0" smtClean="0"/>
              <a:t>followed or not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the </a:t>
            </a:r>
            <a:r>
              <a:rPr lang="en-US" sz="2000" b="1" dirty="0"/>
              <a:t>results will </a:t>
            </a:r>
            <a:r>
              <a:rPr lang="en-US" sz="2000" b="1" dirty="0" smtClean="0"/>
              <a:t>probably be </a:t>
            </a:r>
            <a:r>
              <a:rPr lang="en-US" sz="2000" b="1" dirty="0"/>
              <a:t>most </a:t>
            </a:r>
            <a:r>
              <a:rPr lang="en-US" sz="2000" b="1" dirty="0" smtClean="0"/>
              <a:t>interesting, especially in identifying the least followed step(s)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ask Ian to access </a:t>
            </a:r>
            <a:r>
              <a:rPr lang="en-US" sz="2000" b="1" dirty="0"/>
              <a:t>the literature reports for the unique </a:t>
            </a:r>
            <a:r>
              <a:rPr lang="en-US" sz="2000" b="1" dirty="0" smtClean="0"/>
              <a:t>cases which would </a:t>
            </a:r>
            <a:r>
              <a:rPr lang="en-US" sz="2000" b="1" dirty="0"/>
              <a:t>be most </a:t>
            </a:r>
            <a:r>
              <a:rPr lang="en-US" sz="2000" b="1" dirty="0" smtClean="0"/>
              <a:t>helpful</a:t>
            </a:r>
            <a:r>
              <a:rPr lang="en-US" sz="2000" b="1" dirty="0"/>
              <a:t> </a:t>
            </a:r>
            <a:r>
              <a:rPr lang="en-US" sz="2000" b="1" dirty="0" smtClean="0"/>
              <a:t>to use as a cross-check of literature search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5688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 (cont.)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US" sz="2400" b="1" dirty="0" smtClean="0"/>
              <a:t>Choice of journal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u="sng" dirty="0" smtClean="0"/>
              <a:t>Pest Management Science</a:t>
            </a:r>
            <a:r>
              <a:rPr lang="en-US" sz="2000" b="1" dirty="0" smtClean="0"/>
              <a:t> is first choice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should pay for publishing as open paper to facilitate easy access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determine if they can publish the abstract in English, Spanish and Portuguese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determine if we could translate into these languages and post translations on website  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potentially post a download link at the end of the second-language abstracts</a:t>
            </a:r>
          </a:p>
        </p:txBody>
      </p:sp>
    </p:spTree>
    <p:extLst>
      <p:ext uri="{BB962C8B-B14F-4D97-AF65-F5344CB8AC3E}">
        <p14:creationId xmlns:p14="http://schemas.microsoft.com/office/powerpoint/2010/main" val="264914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Further steps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b="1" dirty="0" smtClean="0"/>
              <a:t>Continue to meet on a regular basis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next meeting planned for 19 Mar 2018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further meetings will be scheduled prior to next meeting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b="1" dirty="0" smtClean="0"/>
              <a:t>Work on getting this published first and then tackle the ring test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the paper could help us with the need for and direction of a more laborious ring test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8071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1188000"/>
            <a:ext cx="103586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Purpose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ensure that editors of major journals publishing papers on new resistance cases are aware of and support asking authors to follow the HRAC guidelines for validation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Key actions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write white paper for publication which will be sent to all editors of journals having published a paper on resistance validation in last 10 years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conduct global ring test to compare and contrast the validation results of agrichemical companies, universities, research institutes and contract laboratories following their own protocols and using a standard protocol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56850" y="3638145"/>
            <a:ext cx="940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Delayed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6850" y="4607668"/>
            <a:ext cx="852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Under review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26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1188000"/>
            <a:ext cx="10358651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Approach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/>
              <a:t>Goal</a:t>
            </a:r>
            <a:r>
              <a:rPr lang="en-US" sz="2400" dirty="0" smtClean="0"/>
              <a:t>:  write white paper for publication which will be sent to all editors of journals having published a paper on resistance validation in last 10 years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conduct a review of all validations published over the last 10 years with manuscripts being examined for compliance with a checklist of the criteria available on our GHRAC website to help in developing arguments is proposed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from this review gather statistics on journals &amp; adherence to requirements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discuss results and decide whether to continue, drop or expand certain requirements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write manuscript, write letter to editors and include statistics for their journal</a:t>
            </a:r>
          </a:p>
        </p:txBody>
      </p:sp>
    </p:spTree>
    <p:extLst>
      <p:ext uri="{BB962C8B-B14F-4D97-AF65-F5344CB8AC3E}">
        <p14:creationId xmlns:p14="http://schemas.microsoft.com/office/powerpoint/2010/main" val="41268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</a:t>
            </a:r>
          </a:p>
          <a:p>
            <a:pPr marL="457200" indent="-457200">
              <a:spcBef>
                <a:spcPts val="600"/>
              </a:spcBef>
              <a:buSzPct val="120000"/>
              <a:buFont typeface="+mj-lt"/>
              <a:buAutoNum type="arabicPeriod"/>
            </a:pPr>
            <a:r>
              <a:rPr lang="en-US" sz="2400" b="1" dirty="0" smtClean="0"/>
              <a:t>Introduction with </a:t>
            </a:r>
            <a:r>
              <a:rPr lang="en-US" sz="2400" b="1" dirty="0"/>
              <a:t>the following major </a:t>
            </a:r>
            <a:r>
              <a:rPr lang="en-US" sz="2400" b="1" dirty="0" smtClean="0"/>
              <a:t>points</a:t>
            </a:r>
            <a:endParaRPr lang="en-US" sz="2400" b="1" dirty="0"/>
          </a:p>
          <a:p>
            <a:pPr marL="800100" lvl="1" indent="-342900">
              <a:spcBef>
                <a:spcPts val="600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 smtClean="0"/>
              <a:t>The </a:t>
            </a:r>
            <a:r>
              <a:rPr lang="en-US" sz="2000" b="1" dirty="0"/>
              <a:t>mission of </a:t>
            </a:r>
            <a:r>
              <a:rPr lang="en-US" sz="2000" b="1" dirty="0" smtClean="0"/>
              <a:t>the HRAC</a:t>
            </a:r>
          </a:p>
          <a:p>
            <a:pPr marL="1257300" lvl="2" indent="-342900">
              <a:spcBef>
                <a:spcPts val="600"/>
              </a:spcBef>
              <a:buSzPct val="120000"/>
              <a:buFont typeface="Calibri" panose="020F0502020204030204" pitchFamily="34" charset="0"/>
              <a:buChar char="–"/>
            </a:pPr>
            <a:r>
              <a:rPr lang="en-US" sz="2000" b="1" dirty="0" smtClean="0"/>
              <a:t>to be the source of science-based information on resistance</a:t>
            </a:r>
          </a:p>
          <a:p>
            <a:pPr marL="1257300" lvl="2" indent="-342900">
              <a:spcBef>
                <a:spcPts val="600"/>
              </a:spcBef>
              <a:buSzPct val="120000"/>
              <a:buFont typeface="Calibri" panose="020F0502020204030204" pitchFamily="34" charset="0"/>
              <a:buChar char="–"/>
            </a:pPr>
            <a:r>
              <a:rPr lang="en-US" sz="2000" b="1" dirty="0" smtClean="0"/>
              <a:t>to facilitate dialogue with key stakeholders about resistance and its management</a:t>
            </a:r>
          </a:p>
          <a:p>
            <a:pPr marL="800100" lvl="1" indent="-342900">
              <a:spcBef>
                <a:spcPts val="600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 smtClean="0"/>
              <a:t>The </a:t>
            </a:r>
            <a:r>
              <a:rPr lang="en-US" sz="2000" b="1" dirty="0"/>
              <a:t>International Survey </a:t>
            </a:r>
          </a:p>
          <a:p>
            <a:pPr marL="1257300" lvl="2" indent="-342900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en-US" sz="2000" b="1" dirty="0" smtClean="0"/>
              <a:t>how </a:t>
            </a:r>
            <a:r>
              <a:rPr lang="en-US" sz="2000" b="1" dirty="0"/>
              <a:t>it was set up under the sponsorship of HRAC to be a repository of unique cases (explaining what that is) </a:t>
            </a:r>
          </a:p>
          <a:p>
            <a:pPr marL="1257300" lvl="2" indent="-342900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en-US" sz="2000" b="1" dirty="0" smtClean="0"/>
              <a:t>also </a:t>
            </a:r>
            <a:r>
              <a:rPr lang="en-US" sz="2000" b="1" dirty="0"/>
              <a:t>explain what it is not</a:t>
            </a:r>
          </a:p>
          <a:p>
            <a:pPr marL="1714500" lvl="3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2000" b="1" dirty="0" smtClean="0"/>
              <a:t>it is not a complete repository of each resistance case</a:t>
            </a:r>
          </a:p>
          <a:p>
            <a:pPr marL="1714500" lvl="3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2000" b="1" dirty="0" smtClean="0"/>
              <a:t>i.e., is not </a:t>
            </a:r>
            <a:r>
              <a:rPr lang="en-US" sz="2000" b="1" dirty="0"/>
              <a:t>for area </a:t>
            </a:r>
            <a:r>
              <a:rPr lang="en-US" sz="2000" b="1" dirty="0" smtClean="0"/>
              <a:t>estimates</a:t>
            </a:r>
          </a:p>
          <a:p>
            <a:pPr marL="1714500" lvl="3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2000" b="1" dirty="0" smtClean="0"/>
              <a:t>explain unique cases</a:t>
            </a:r>
          </a:p>
          <a:p>
            <a:pPr marL="1714500" lvl="3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2000" b="1" dirty="0" smtClean="0"/>
              <a:t>explain why split in states/provinces in US, Canada, Australia </a:t>
            </a:r>
            <a:r>
              <a:rPr lang="en-US" sz="2000" b="1" i="1" dirty="0" smtClean="0"/>
              <a:t>(should we split up </a:t>
            </a:r>
            <a:r>
              <a:rPr lang="en-US" sz="2000" b="1" i="1" dirty="0"/>
              <a:t>Brazil?  </a:t>
            </a:r>
            <a:r>
              <a:rPr lang="en-US" sz="2000" b="1" i="1" dirty="0" smtClean="0"/>
              <a:t>other </a:t>
            </a:r>
            <a:r>
              <a:rPr lang="en-US" sz="2000" b="1" i="1" dirty="0"/>
              <a:t>geographies? </a:t>
            </a:r>
            <a:r>
              <a:rPr lang="en-US" sz="2000" b="1" i="1" dirty="0" smtClean="0"/>
              <a:t>this is a side </a:t>
            </a:r>
            <a:r>
              <a:rPr lang="en-US" sz="2000" b="1" i="1" dirty="0"/>
              <a:t>discussion for HRAC later</a:t>
            </a:r>
            <a:r>
              <a:rPr lang="en-US" sz="2000" b="1" i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702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</a:t>
            </a:r>
          </a:p>
          <a:p>
            <a:pPr marL="457200" indent="-457200">
              <a:spcBef>
                <a:spcPts val="600"/>
              </a:spcBef>
              <a:buSzPct val="120000"/>
              <a:buFont typeface="+mj-lt"/>
              <a:buAutoNum type="arabicPeriod"/>
            </a:pPr>
            <a:r>
              <a:rPr lang="en-US" sz="2400" b="1" dirty="0" smtClean="0"/>
              <a:t>Introduction with </a:t>
            </a:r>
            <a:r>
              <a:rPr lang="en-US" sz="2400" b="1" dirty="0"/>
              <a:t>the following major </a:t>
            </a:r>
            <a:r>
              <a:rPr lang="en-US" sz="2400" b="1" dirty="0" smtClean="0"/>
              <a:t>points (cont.)</a:t>
            </a:r>
          </a:p>
          <a:p>
            <a:pPr marL="800100" lvl="1" indent="-342900">
              <a:spcBef>
                <a:spcPts val="600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 smtClean="0"/>
              <a:t>bring </a:t>
            </a:r>
            <a:r>
              <a:rPr lang="en-US" sz="2000" b="1" dirty="0"/>
              <a:t>in variability of species </a:t>
            </a:r>
            <a:r>
              <a:rPr lang="en-US" sz="2000" b="1" dirty="0" smtClean="0"/>
              <a:t>in responses to herbicides</a:t>
            </a:r>
          </a:p>
          <a:p>
            <a:pPr marL="800100" lvl="1" indent="-342900">
              <a:spcBef>
                <a:spcPts val="600"/>
              </a:spcBef>
              <a:buSzPct val="120000"/>
              <a:buFont typeface="Wingdings" panose="05000000000000000000" pitchFamily="2" charset="2"/>
              <a:buChar char="§"/>
            </a:pPr>
            <a:r>
              <a:rPr lang="en-US" sz="2000" b="1" dirty="0" smtClean="0"/>
              <a:t>describe how companies </a:t>
            </a:r>
            <a:r>
              <a:rPr lang="en-US" sz="2000" b="1" dirty="0"/>
              <a:t>set a </a:t>
            </a:r>
            <a:r>
              <a:rPr lang="en-US" sz="2000" b="1" dirty="0" smtClean="0"/>
              <a:t>rate</a:t>
            </a:r>
          </a:p>
        </p:txBody>
      </p:sp>
    </p:spTree>
    <p:extLst>
      <p:ext uri="{BB962C8B-B14F-4D97-AF65-F5344CB8AC3E}">
        <p14:creationId xmlns:p14="http://schemas.microsoft.com/office/powerpoint/2010/main" val="98781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 (cont.)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2"/>
            </a:pPr>
            <a:r>
              <a:rPr lang="en-US" sz="2400" b="1" dirty="0" smtClean="0"/>
              <a:t>Describe </a:t>
            </a:r>
            <a:r>
              <a:rPr lang="en-US" sz="2400" b="1" dirty="0"/>
              <a:t>how a typical resistance runs its course </a:t>
            </a:r>
            <a:endParaRPr lang="en-US" sz="2400" b="1" dirty="0" smtClean="0"/>
          </a:p>
          <a:p>
            <a:pPr marL="812800" lvl="1" indent="-3556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explain that </a:t>
            </a:r>
            <a:r>
              <a:rPr lang="en-US" sz="2000" b="1" dirty="0"/>
              <a:t>the majority of the cases of less-than-expected activity that get referred to academia or industry as suspected resistance cases are first screened in the field via typical investigation processes because a large majority of them (at least in the beginning of a resistance wave) have nothing to do with resistance, but something to do with other agronomic reasons that explain the </a:t>
            </a:r>
            <a:r>
              <a:rPr lang="en-US" sz="2000" b="1" dirty="0" smtClean="0"/>
              <a:t>failure  </a:t>
            </a:r>
          </a:p>
          <a:p>
            <a:pPr marL="1257300" lvl="2" indent="-342900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en-US" sz="2000" b="1" dirty="0"/>
              <a:t>bring in a few </a:t>
            </a:r>
            <a:r>
              <a:rPr lang="en-US" sz="2000" b="1" dirty="0" smtClean="0"/>
              <a:t>examples, </a:t>
            </a:r>
            <a:r>
              <a:rPr lang="en-US" sz="2000" b="1" i="1" dirty="0" smtClean="0"/>
              <a:t>e.g</a:t>
            </a:r>
            <a:r>
              <a:rPr lang="en-US" sz="2000" b="1" dirty="0" smtClean="0"/>
              <a:t>.,  lambsquarters </a:t>
            </a:r>
            <a:r>
              <a:rPr lang="en-US" sz="2000" b="1" dirty="0"/>
              <a:t>glyphosate case, resistance to quinclorac with two </a:t>
            </a:r>
            <a:r>
              <a:rPr lang="en-US" sz="2000" b="1" i="1" dirty="0"/>
              <a:t>Echinochloa </a:t>
            </a:r>
            <a:r>
              <a:rPr lang="en-US" sz="2000" b="1" dirty="0"/>
              <a:t>species</a:t>
            </a:r>
          </a:p>
          <a:p>
            <a:pPr marL="1257300" lvl="2" indent="-342900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en-US" sz="2000" b="1" dirty="0" smtClean="0"/>
              <a:t>if </a:t>
            </a:r>
            <a:r>
              <a:rPr lang="en-US" sz="2000" b="1" dirty="0"/>
              <a:t>we can rule out the above, then we usually wait to sample seeds – we are locked into this because no field test kits nor quick lab tests are available that cover all potential </a:t>
            </a:r>
            <a:r>
              <a:rPr lang="en-US" sz="2000" b="1" dirty="0" smtClean="0"/>
              <a:t>mechanisms</a:t>
            </a:r>
          </a:p>
          <a:p>
            <a:pPr marL="1257300" lvl="2" indent="-342900">
              <a:spcBef>
                <a:spcPts val="600"/>
              </a:spcBef>
              <a:buFont typeface="Calibri" panose="020F0502020204030204" pitchFamily="34" charset="0"/>
              <a:buChar char="–"/>
            </a:pPr>
            <a:r>
              <a:rPr lang="en-US" sz="2000" b="1" dirty="0" smtClean="0"/>
              <a:t>validation </a:t>
            </a:r>
            <a:r>
              <a:rPr lang="en-US" sz="2000" b="1" dirty="0"/>
              <a:t>also needs to follow a set procedure because for many of the cases it cannot be shown that there is a failure in expected efficacy at field use </a:t>
            </a:r>
            <a:r>
              <a:rPr lang="en-US" sz="2000" b="1" dirty="0" smtClean="0"/>
              <a:t>rates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point out that cases </a:t>
            </a:r>
            <a:r>
              <a:rPr lang="en-US" sz="2000" b="1" dirty="0"/>
              <a:t>seem to fall into three categories – “typical” and “survey” and “serendipitous”</a:t>
            </a:r>
          </a:p>
          <a:p>
            <a:pPr marL="1257300" lvl="2" indent="-342900">
              <a:spcBef>
                <a:spcPts val="600"/>
              </a:spcBef>
              <a:buFont typeface="Calibri" panose="020F0502020204030204" pitchFamily="34" charset="0"/>
              <a:buChar char="–"/>
            </a:pPr>
            <a:endParaRPr lang="en-US" sz="2000" b="1" dirty="0"/>
          </a:p>
          <a:p>
            <a:pPr marL="812800" lvl="1" indent="-3556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9645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 (cont.)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3"/>
            </a:pPr>
            <a:r>
              <a:rPr lang="en-US" sz="2400" b="1" dirty="0" smtClean="0"/>
              <a:t>Screening tests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the cases that pass through the field screening process may then get tested in the greenhouse with a bioassay (or other quick screening method) 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these are then sometimes tested further to identify potential resistance mechanisms (i.e., for TSR), or to identify which compounds still work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a major driving force is that a majority of the </a:t>
            </a:r>
            <a:r>
              <a:rPr lang="en-US" sz="2000" b="1" dirty="0"/>
              <a:t>suspected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/>
              <a:t>cases in the beginning of a resistance wave </a:t>
            </a:r>
            <a:r>
              <a:rPr lang="en-US" sz="2000" b="1" dirty="0"/>
              <a:t>are not confirmed as resistant </a:t>
            </a:r>
            <a:r>
              <a:rPr lang="en-US" sz="2000" b="1" dirty="0"/>
              <a:t>after thorough testing is completed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emphasize </a:t>
            </a:r>
            <a:r>
              <a:rPr lang="en-US" sz="2000" b="1" dirty="0"/>
              <a:t>that a minimum of 4x </a:t>
            </a:r>
            <a:r>
              <a:rPr lang="en-US" sz="2000" b="1" dirty="0" smtClean="0"/>
              <a:t>RF is </a:t>
            </a:r>
            <a:r>
              <a:rPr lang="en-US" sz="2000" b="1" dirty="0"/>
              <a:t>required but going back to the field </a:t>
            </a:r>
            <a:r>
              <a:rPr lang="en-US" sz="2000" b="1" dirty="0" smtClean="0"/>
              <a:t>(next season) is </a:t>
            </a:r>
            <a:r>
              <a:rPr lang="en-US" sz="2000" b="1" dirty="0"/>
              <a:t>really </a:t>
            </a:r>
            <a:r>
              <a:rPr lang="en-US" sz="2000" b="1" dirty="0" smtClean="0"/>
              <a:t>important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7173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 (cont.)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4"/>
            </a:pPr>
            <a:r>
              <a:rPr lang="en-US" sz="2400" b="1" dirty="0" smtClean="0"/>
              <a:t>Full validation procedure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state that the validation procedure is not intended to deny the occurrence of resistance, it is there to confirm it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/>
              <a:t>it is important to differentiate a mere shift in population sensitivity from a real evolved resistance in a particular population </a:t>
            </a:r>
            <a:endParaRPr lang="en-US" sz="2000" b="1" dirty="0" smtClean="0"/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since only the first unique cases are reported, it is important to be sure that they are real (again, it is important to say what the Survey is not)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explain the validation steps and detail why each is necessary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list some cases where things have happened when these steps were skipped, reinforcing the reason for doing each of the steps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point out that special emphasis on the control or susceptible populations is necessary - researchers sometimes choose ultra-sensitive populations to drive up the R/S ratios.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reinforce defined minimum R/S ratio already advanced by Ian in validation steps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if a first unique case becomes </a:t>
            </a:r>
            <a:r>
              <a:rPr lang="en-US" sz="2000" b="1" dirty="0"/>
              <a:t>a resistance wave, follow-up papers </a:t>
            </a:r>
            <a:r>
              <a:rPr lang="en-US" sz="2000" b="1" dirty="0" smtClean="0"/>
              <a:t>generally cover </a:t>
            </a:r>
            <a:r>
              <a:rPr lang="en-US" sz="2000" b="1" dirty="0"/>
              <a:t>the rest of the </a:t>
            </a:r>
            <a:r>
              <a:rPr lang="en-US" sz="2000" b="1" dirty="0" smtClean="0"/>
              <a:t>validation steps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5795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8816248" cy="88824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</a:t>
            </a:r>
            <a:r>
              <a:rPr lang="en-US" sz="2800" b="1" dirty="0">
                <a:solidFill>
                  <a:schemeClr val="tx2"/>
                </a:solidFill>
                <a:latin typeface="Arial"/>
                <a:cs typeface="Arial"/>
              </a:rPr>
              <a:t>Group - Project 2017R01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972000"/>
            <a:ext cx="10358651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White Paper – Basic Outline (cont.)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5"/>
            </a:pPr>
            <a:r>
              <a:rPr lang="en-US" sz="2400" b="1" dirty="0" smtClean="0"/>
              <a:t>“Competition” among academics and implications of a listing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for academics it appears to have become important to become recognized as the first researcher describing a particular unique case, thus they tend to skip many requirements for validation in order to speed up the process and not get “scooped”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/>
              <a:t>t</a:t>
            </a:r>
            <a:r>
              <a:rPr lang="en-US" sz="2000" b="1" dirty="0" smtClean="0"/>
              <a:t>his sometimes leads to a dispute for a particular population, usually with a major research-based company which originally brought the compound to market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smtClean="0"/>
              <a:t>the placement of a new unique case into the Intl Survey can have negative economic implications for a company 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/>
              <a:t>companies tend to get lots of negative messaging from competitors and </a:t>
            </a:r>
            <a:r>
              <a:rPr lang="en-US" sz="2000" b="1" dirty="0" smtClean="0"/>
              <a:t>can lead to a rapid loss of </a:t>
            </a:r>
            <a:r>
              <a:rPr lang="en-US" sz="2000" b="1" dirty="0"/>
              <a:t>market share in </a:t>
            </a:r>
            <a:r>
              <a:rPr lang="en-US" sz="2000" b="1" dirty="0" smtClean="0"/>
              <a:t>some cases – the </a:t>
            </a:r>
            <a:r>
              <a:rPr lang="en-US" sz="2000" b="1" dirty="0"/>
              <a:t>exception has been </a:t>
            </a:r>
            <a:r>
              <a:rPr lang="en-US" sz="2000" b="1" dirty="0" smtClean="0"/>
              <a:t>glyphosate – and thus to prevent this based on false information and “crying wolf” about resistance, the validation procedure reduces the risk of this happening and losing credibility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2753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1298</Words>
  <Application>Microsoft Office PowerPoint</Application>
  <PresentationFormat>Custom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Theme</vt:lpstr>
      <vt:lpstr>Issues Engagement Working Group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  <vt:lpstr>Issues Engagement Working Group - Project 2017R01</vt:lpstr>
    </vt:vector>
  </TitlesOfParts>
  <Company>The Dow Chemical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Peterson, Mark (M)</dc:creator>
  <cp:lastModifiedBy>Harry J Strek</cp:lastModifiedBy>
  <cp:revision>31</cp:revision>
  <dcterms:created xsi:type="dcterms:W3CDTF">2016-10-12T14:56:49Z</dcterms:created>
  <dcterms:modified xsi:type="dcterms:W3CDTF">2018-03-20T05:46:26Z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_Steward">
    <vt:lpwstr>u089611</vt:lpwstr>
  </property>
  <property fmtid="{D5CDD505-2E9C-101B-9397-08002B2CF9AE}" pid="3" name="Update_Footer">
    <vt:lpwstr>No</vt:lpwstr>
  </property>
  <property fmtid="{D5CDD505-2E9C-101B-9397-08002B2CF9AE}" pid="4" name="Radio_Button">
    <vt:lpwstr>RadioButton2</vt:lpwstr>
  </property>
  <property fmtid="{D5CDD505-2E9C-101B-9397-08002B2CF9AE}" pid="5" name="Information_Classification">
    <vt:lpwstr/>
  </property>
  <property fmtid="{D5CDD505-2E9C-101B-9397-08002B2CF9AE}" pid="6" name="Record_Title_ID">
    <vt:lpwstr>72</vt:lpwstr>
  </property>
  <property fmtid="{D5CDD505-2E9C-101B-9397-08002B2CF9AE}" pid="7" name="Initial_Creation_Date">
    <vt:filetime>2016-10-12T14:56:48Z</vt:filetime>
  </property>
  <property fmtid="{D5CDD505-2E9C-101B-9397-08002B2CF9AE}" pid="8" name="Retention_Period_Start_Date">
    <vt:filetime>2018-03-06T18:29:02Z</vt:filetime>
  </property>
  <property fmtid="{D5CDD505-2E9C-101B-9397-08002B2CF9AE}" pid="9" name="Last_Reviewed_Date">
    <vt:lpwstr/>
  </property>
  <property fmtid="{D5CDD505-2E9C-101B-9397-08002B2CF9AE}" pid="10" name="Retention_Review_Frequency">
    <vt:lpwstr/>
  </property>
  <property fmtid="{D5CDD505-2E9C-101B-9397-08002B2CF9AE}" pid="11" name="_AdHocReviewCycleID">
    <vt:i4>138079434</vt:i4>
  </property>
  <property fmtid="{D5CDD505-2E9C-101B-9397-08002B2CF9AE}" pid="12" name="_NewReviewCycle">
    <vt:lpwstr/>
  </property>
  <property fmtid="{D5CDD505-2E9C-101B-9397-08002B2CF9AE}" pid="13" name="_EmailSubject">
    <vt:lpwstr>HRAC Issues Engagement WG Presentation GHRAC 2018.01.25.pptx</vt:lpwstr>
  </property>
  <property fmtid="{D5CDD505-2E9C-101B-9397-08002B2CF9AE}" pid="14" name="_AuthorEmail">
    <vt:lpwstr>mapeterson@dow.com</vt:lpwstr>
  </property>
  <property fmtid="{D5CDD505-2E9C-101B-9397-08002B2CF9AE}" pid="15" name="_AuthorEmailDisplayName">
    <vt:lpwstr>Peterson, Mark (M)</vt:lpwstr>
  </property>
  <property fmtid="{D5CDD505-2E9C-101B-9397-08002B2CF9AE}" pid="16" name="_PreviousAdHocReviewCycleID">
    <vt:i4>130410518</vt:i4>
  </property>
</Properties>
</file>