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5" r:id="rId3"/>
    <p:sldId id="258" r:id="rId4"/>
    <p:sldId id="259" r:id="rId5"/>
    <p:sldId id="270" r:id="rId6"/>
    <p:sldId id="271" r:id="rId7"/>
    <p:sldId id="272" r:id="rId8"/>
    <p:sldId id="260" r:id="rId9"/>
    <p:sldId id="262" r:id="rId10"/>
    <p:sldId id="263" r:id="rId11"/>
    <p:sldId id="264" r:id="rId12"/>
    <p:sldId id="265" r:id="rId13"/>
    <p:sldId id="266" r:id="rId14"/>
    <p:sldId id="267" r:id="rId15"/>
    <p:sldId id="268" r:id="rId16"/>
    <p:sldId id="269" r:id="rId17"/>
    <p:sldId id="257"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AC2A371-409F-48F3-90F5-F751B2EAE186}"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02986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99629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113734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27935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17133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0AC2A371-409F-48F3-90F5-F751B2EAE186}"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9510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0AC2A371-409F-48F3-90F5-F751B2EAE186}"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348568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C2A371-409F-48F3-90F5-F751B2EAE186}"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149993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C2A371-409F-48F3-90F5-F751B2EAE186}"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3321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C2A371-409F-48F3-90F5-F751B2EAE186}"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156735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C2A371-409F-48F3-90F5-F751B2EAE186}"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52233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96271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C2A371-409F-48F3-90F5-F751B2EAE186}"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7989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C2A371-409F-48F3-90F5-F751B2EAE186}"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3158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2A371-409F-48F3-90F5-F751B2EAE186}"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82247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29397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C2A371-409F-48F3-90F5-F751B2EAE186}"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A4952-A523-4D89-AF9B-B81AA56A403F}" type="slidenum">
              <a:rPr lang="en-US" smtClean="0"/>
              <a:t>‹#›</a:t>
            </a:fld>
            <a:endParaRPr lang="en-US"/>
          </a:p>
        </p:txBody>
      </p:sp>
    </p:spTree>
    <p:extLst>
      <p:ext uri="{BB962C8B-B14F-4D97-AF65-F5344CB8AC3E}">
        <p14:creationId xmlns:p14="http://schemas.microsoft.com/office/powerpoint/2010/main" val="41244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C2A371-409F-48F3-90F5-F751B2EAE186}" type="datetimeFigureOut">
              <a:rPr lang="en-US" smtClean="0"/>
              <a:t>4/6/2016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E9A4952-A523-4D89-AF9B-B81AA56A403F}" type="slidenum">
              <a:rPr lang="en-US" smtClean="0"/>
              <a:t>‹#›</a:t>
            </a:fld>
            <a:endParaRPr lang="en-US"/>
          </a:p>
        </p:txBody>
      </p:sp>
    </p:spTree>
    <p:extLst>
      <p:ext uri="{BB962C8B-B14F-4D97-AF65-F5344CB8AC3E}">
        <p14:creationId xmlns:p14="http://schemas.microsoft.com/office/powerpoint/2010/main" val="165908803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3A__www.weedscience.com&amp;d=AwMFAg&amp;c=JL-fUnQvtjNLb7dA39cQUcqmjBVITE8MbOdX7Lx6ge8&amp;r=ymYpzu5YrurKtKiFKZ4OLO5_PMFKDLi4x5LDd5eEAg4&amp;m=egwr_1og43DzxIIhlLhvF97LtmJoaErbcyquYrIRkaw&amp;s=Y1YhztzP7prkAb6cH2LnE4cxoUpxTOGCwcRWXZKJ7mg&amp;e=" TargetMode="External"/><Relationship Id="rId2" Type="http://schemas.openxmlformats.org/officeDocument/2006/relationships/hyperlink" Target="mailto:IanHeap@weedscience.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mailto:jnorswor@uark.ed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mailto:jnorswor@uark.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weedscience.com/" TargetMode="External"/><Relationship Id="rId2" Type="http://schemas.openxmlformats.org/officeDocument/2006/relationships/hyperlink" Target="mailto:IanHeap@weedscience.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mailto:jnorswor@uark.ed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weedscience.com/" TargetMode="External"/><Relationship Id="rId2" Type="http://schemas.openxmlformats.org/officeDocument/2006/relationships/hyperlink" Target="mailto:IanHeap@weedscience.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weedscience.com/" TargetMode="External"/><Relationship Id="rId2" Type="http://schemas.openxmlformats.org/officeDocument/2006/relationships/hyperlink" Target="mailto:IanHeap@weedscience.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racglob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mailto:julie.vaillancourt@radio-canada.ca" TargetMode="External"/><Relationship Id="rId1" Type="http://schemas.openxmlformats.org/officeDocument/2006/relationships/slideLayout" Target="../slideLayouts/slideLayout7.xml"/><Relationship Id="rId5" Type="http://schemas.openxmlformats.org/officeDocument/2006/relationships/hyperlink" Target="tel:514-895-5391" TargetMode="External"/><Relationship Id="rId4" Type="http://schemas.openxmlformats.org/officeDocument/2006/relationships/hyperlink" Target="tel:514-597-525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tel:541%20231-4921" TargetMode="External"/><Relationship Id="rId1" Type="http://schemas.openxmlformats.org/officeDocument/2006/relationships/slideLayout" Target="../slideLayouts/slideLayout7.xml"/><Relationship Id="rId4" Type="http://schemas.openxmlformats.org/officeDocument/2006/relationships/hyperlink" Target="http://www.weedscience.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esternfarmpress.com/management/pigweed-marching-toward-western-agriculture-photo-galler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anHeap@weedscience.org" TargetMode="External"/><Relationship Id="rId2" Type="http://schemas.openxmlformats.org/officeDocument/2006/relationships/hyperlink" Target="mailto:jnorswor@uark.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37" y="1403193"/>
            <a:ext cx="8508733" cy="1927147"/>
          </a:xfrm>
        </p:spPr>
        <p:txBody>
          <a:bodyPr>
            <a:noAutofit/>
          </a:bodyPr>
          <a:lstStyle/>
          <a:p>
            <a:r>
              <a:rPr lang="en-US" sz="6000" dirty="0"/>
              <a:t>International Survey of </a:t>
            </a:r>
            <a:br>
              <a:rPr lang="en-US" sz="6000" dirty="0"/>
            </a:br>
            <a:r>
              <a:rPr lang="en-US" sz="6000" dirty="0"/>
              <a:t>Herbicide Resistant Weeds</a:t>
            </a:r>
            <a:br>
              <a:rPr lang="en-US" sz="6000" dirty="0"/>
            </a:br>
            <a:endParaRPr lang="en-US" sz="6000" dirty="0"/>
          </a:p>
        </p:txBody>
      </p:sp>
      <p:sp>
        <p:nvSpPr>
          <p:cNvPr id="3" name="Subtitle 2"/>
          <p:cNvSpPr>
            <a:spLocks noGrp="1"/>
          </p:cNvSpPr>
          <p:nvPr>
            <p:ph type="subTitle" idx="1"/>
          </p:nvPr>
        </p:nvSpPr>
        <p:spPr/>
        <p:txBody>
          <a:bodyPr>
            <a:normAutofit/>
          </a:bodyPr>
          <a:lstStyle/>
          <a:p>
            <a:r>
              <a:rPr lang="en-US" sz="3200" dirty="0"/>
              <a:t>Puerto Rico 2016</a:t>
            </a:r>
          </a:p>
        </p:txBody>
      </p:sp>
    </p:spTree>
    <p:extLst>
      <p:ext uri="{BB962C8B-B14F-4D97-AF65-F5344CB8AC3E}">
        <p14:creationId xmlns:p14="http://schemas.microsoft.com/office/powerpoint/2010/main" val="353205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582" y="109062"/>
            <a:ext cx="8432799" cy="7514878"/>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From:</a:t>
            </a:r>
            <a:r>
              <a:rPr lang="en-US" dirty="0">
                <a:latin typeface="Calibri" panose="020F0502020204030204" pitchFamily="34" charset="0"/>
                <a:ea typeface="Calibri" panose="020F0502020204030204" pitchFamily="34" charset="0"/>
                <a:cs typeface="Times New Roman" panose="02020603050405020304" pitchFamily="18" charset="0"/>
              </a:rPr>
              <a:t> Ian Heap [</a:t>
            </a:r>
            <a:r>
              <a:rPr lang="en-US" u="sng" dirty="0">
                <a:latin typeface="Calibri" panose="020F0502020204030204" pitchFamily="34" charset="0"/>
                <a:ea typeface="Calibri" panose="020F0502020204030204" pitchFamily="34" charset="0"/>
                <a:cs typeface="Times New Roman" panose="02020603050405020304" pitchFamily="18" charset="0"/>
                <a:hlinkClick r:id="rId2"/>
              </a:rPr>
              <a:t>mailto:IanHeap@weedscience.org</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Sent:</a:t>
            </a:r>
            <a:r>
              <a:rPr lang="en-US" dirty="0">
                <a:latin typeface="Calibri" panose="020F0502020204030204" pitchFamily="34" charset="0"/>
                <a:ea typeface="Calibri" panose="020F0502020204030204" pitchFamily="34" charset="0"/>
                <a:cs typeface="Times New Roman" panose="02020603050405020304" pitchFamily="18" charset="0"/>
              </a:rPr>
              <a:t> Monday, April 06, 2015 3:08 PM</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To:</a:t>
            </a:r>
            <a:r>
              <a:rPr lang="en-US" dirty="0">
                <a:latin typeface="Calibri" panose="020F0502020204030204" pitchFamily="34" charset="0"/>
                <a:ea typeface="Calibri" panose="020F0502020204030204" pitchFamily="34" charset="0"/>
                <a:cs typeface="Times New Roman" panose="02020603050405020304" pitchFamily="18" charset="0"/>
              </a:rPr>
              <a:t> Jason Keith </a:t>
            </a:r>
            <a:r>
              <a:rPr lang="en-US" dirty="0" err="1">
                <a:latin typeface="Calibri" panose="020F0502020204030204" pitchFamily="34" charset="0"/>
                <a:ea typeface="Calibri" panose="020F0502020204030204" pitchFamily="34" charset="0"/>
                <a:cs typeface="Times New Roman" panose="02020603050405020304" pitchFamily="18" charset="0"/>
              </a:rPr>
              <a:t>Norsworthy</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Subject:</a:t>
            </a:r>
            <a:r>
              <a:rPr lang="en-US" dirty="0">
                <a:latin typeface="Calibri" panose="020F0502020204030204" pitchFamily="34" charset="0"/>
                <a:ea typeface="Calibri" panose="020F0502020204030204" pitchFamily="34" charset="0"/>
                <a:cs typeface="Times New Roman" panose="02020603050405020304" pitchFamily="18" charset="0"/>
              </a:rPr>
              <a:t> RE: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Thanks Jason, can you send me a bit of information about</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year it was collected and the county</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type of tests that were done and a table or dose response curve for each of the herbicides (I don’t make that public, but I need it to post the case)</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crop(s) that it was found in – rice I guess</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people you want listed as contributors</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US" sz="1600" dirty="0">
                <a:latin typeface="Consolas" panose="020B0609020204030204" pitchFamily="49" charset="0"/>
                <a:ea typeface="Calibri" panose="020F0502020204030204" pitchFamily="34" charset="0"/>
                <a:cs typeface="Times New Roman" panose="02020603050405020304" pitchFamily="18" charset="0"/>
              </a:rPr>
              <a:t>Cheers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 Ph.D.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International Survey of Herbicide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Resistant Weeds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P.O. Box 1365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Corvallis, OR 97339 USA</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onsolas" panose="020B0609020204030204" pitchFamily="49" charset="0"/>
                <a:ea typeface="Calibri" panose="020F0502020204030204" pitchFamily="34" charset="0"/>
                <a:cs typeface="Times New Roman" panose="02020603050405020304" pitchFamily="18" charset="0"/>
              </a:rPr>
              <a:t>Ph</a:t>
            </a:r>
            <a:r>
              <a:rPr lang="en-US" sz="1600" dirty="0">
                <a:latin typeface="Consolas" panose="020B0609020204030204" pitchFamily="49" charset="0"/>
                <a:ea typeface="Calibri" panose="020F0502020204030204" pitchFamily="34" charset="0"/>
                <a:cs typeface="Times New Roman" panose="02020603050405020304" pitchFamily="18" charset="0"/>
              </a:rPr>
              <a:t>: 541 231-4921</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E-mail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2"/>
              </a:rPr>
              <a:t>IanHeap@weedscience.org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URL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3"/>
              </a:rPr>
              <a:t>http://www.weedscience.com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"Aussie Enjoying Oregon"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4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09" y="593820"/>
            <a:ext cx="8913091" cy="1754326"/>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From:</a:t>
            </a:r>
            <a:r>
              <a:rPr lang="en-US" dirty="0">
                <a:latin typeface="Calibri" panose="020F0502020204030204" pitchFamily="34" charset="0"/>
                <a:ea typeface="Calibri" panose="020F0502020204030204" pitchFamily="34" charset="0"/>
                <a:cs typeface="Times New Roman" panose="02020603050405020304" pitchFamily="18" charset="0"/>
              </a:rPr>
              <a:t> Jason Keith </a:t>
            </a:r>
            <a:r>
              <a:rPr lang="en-US" dirty="0" err="1">
                <a:latin typeface="Calibri" panose="020F0502020204030204" pitchFamily="34" charset="0"/>
                <a:ea typeface="Calibri" panose="020F0502020204030204" pitchFamily="34" charset="0"/>
                <a:cs typeface="Times New Roman" panose="02020603050405020304" pitchFamily="18" charset="0"/>
              </a:rPr>
              <a:t>Norsworthy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hlinkClick r:id="rId2"/>
              </a:rPr>
              <a:t>mailto:jnorswor@uark.edu</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Sent:</a:t>
            </a:r>
            <a:r>
              <a:rPr lang="en-US" dirty="0">
                <a:latin typeface="Calibri" panose="020F0502020204030204" pitchFamily="34" charset="0"/>
                <a:ea typeface="Calibri" panose="020F0502020204030204" pitchFamily="34" charset="0"/>
                <a:cs typeface="Times New Roman" panose="02020603050405020304" pitchFamily="18" charset="0"/>
              </a:rPr>
              <a:t> Monday, April 6, 2015 1:10 PM</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To: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hlinkClick r:id="rId3"/>
              </a:rPr>
              <a:t>IanHeap@weedscience.org</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Subject:</a:t>
            </a:r>
            <a:r>
              <a:rPr lang="en-US" dirty="0">
                <a:latin typeface="Calibri" panose="020F0502020204030204" pitchFamily="34" charset="0"/>
                <a:ea typeface="Calibri" panose="020F0502020204030204" pitchFamily="34" charset="0"/>
                <a:cs typeface="Times New Roman" panose="02020603050405020304" pitchFamily="18" charset="0"/>
              </a:rPr>
              <a:t> RE: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It may be next week before I can get this to you.</a:t>
            </a:r>
          </a:p>
        </p:txBody>
      </p:sp>
      <p:sp>
        <p:nvSpPr>
          <p:cNvPr id="3" name="Rectangle 2"/>
          <p:cNvSpPr/>
          <p:nvPr/>
        </p:nvSpPr>
        <p:spPr>
          <a:xfrm>
            <a:off x="535709" y="2846910"/>
            <a:ext cx="8774546" cy="3760004"/>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From:</a:t>
            </a:r>
            <a:r>
              <a:rPr lang="en-US" dirty="0">
                <a:latin typeface="Calibri" panose="020F0502020204030204" pitchFamily="34" charset="0"/>
                <a:ea typeface="Times New Roman" panose="02020603050405020304" pitchFamily="18" charset="0"/>
                <a:cs typeface="Times New Roman" panose="02020603050405020304" pitchFamily="18" charset="0"/>
              </a:rPr>
              <a:t> Ian Heap [mailto:IanHeap@weedscience.org] </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Sent:</a:t>
            </a:r>
            <a:r>
              <a:rPr lang="en-US" dirty="0">
                <a:latin typeface="Calibri" panose="020F0502020204030204" pitchFamily="34" charset="0"/>
                <a:ea typeface="Times New Roman" panose="02020603050405020304" pitchFamily="18" charset="0"/>
                <a:cs typeface="Times New Roman" panose="02020603050405020304" pitchFamily="18" charset="0"/>
              </a:rPr>
              <a:t> Monday, April 13, 2015 11:10 AM</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To:</a:t>
            </a:r>
            <a:r>
              <a:rPr lang="en-US" dirty="0">
                <a:latin typeface="Calibri" panose="020F0502020204030204" pitchFamily="34" charset="0"/>
                <a:ea typeface="Times New Roman" panose="02020603050405020304" pitchFamily="18" charset="0"/>
                <a:cs typeface="Times New Roman" panose="02020603050405020304" pitchFamily="18" charset="0"/>
              </a:rPr>
              <a:t> 'Jason Keith </a:t>
            </a:r>
            <a:r>
              <a:rPr lang="en-US" dirty="0" err="1">
                <a:latin typeface="Calibri" panose="020F0502020204030204" pitchFamily="34" charset="0"/>
                <a:ea typeface="Times New Roman" panose="02020603050405020304" pitchFamily="18" charset="0"/>
                <a:cs typeface="Times New Roman" panose="02020603050405020304" pitchFamily="18" charset="0"/>
              </a:rPr>
              <a:t>Norsworthy</a:t>
            </a:r>
            <a:r>
              <a:rPr lang="en-US" dirty="0">
                <a:latin typeface="Calibri" panose="020F0502020204030204" pitchFamily="34" charset="0"/>
                <a:ea typeface="Times New Roman" panose="02020603050405020304" pitchFamily="18" charset="0"/>
                <a:cs typeface="Times New Roman" panose="02020603050405020304" pitchFamily="18" charset="0"/>
              </a:rPr>
              <a:t>' &lt;jnorswor@uark.edu&gt;</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Subject:</a:t>
            </a:r>
            <a:r>
              <a:rPr lang="en-US" dirty="0">
                <a:latin typeface="Calibri" panose="020F0502020204030204" pitchFamily="34" charset="0"/>
                <a:ea typeface="Times New Roman" panose="02020603050405020304" pitchFamily="18" charset="0"/>
                <a:cs typeface="Times New Roman" panose="02020603050405020304" pitchFamily="18" charset="0"/>
              </a:rPr>
              <a:t> RE: resistant </a:t>
            </a:r>
            <a:r>
              <a:rPr lang="en-US" dirty="0" err="1">
                <a:latin typeface="Calibri" panose="020F0502020204030204" pitchFamily="34" charset="0"/>
                <a:ea typeface="Times New Roman" panose="02020603050405020304" pitchFamily="18"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Hi Jason,</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Looking forward to getting the multiple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r>
              <a:rPr lang="en-US" dirty="0">
                <a:latin typeface="Calibri" panose="020F0502020204030204" pitchFamily="34" charset="0"/>
                <a:ea typeface="Calibri" panose="020F0502020204030204" pitchFamily="34" charset="0"/>
                <a:cs typeface="Times New Roman" panose="02020603050405020304" pitchFamily="18" charset="0"/>
              </a:rPr>
              <a:t> up.</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 didn’t want to discourage you, it doesn’t matter what format the data is in.</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US" sz="1600" dirty="0">
                <a:latin typeface="Consolas" panose="020B0609020204030204" pitchFamily="49" charset="0"/>
                <a:ea typeface="Calibri" panose="020F0502020204030204" pitchFamily="34" charset="0"/>
                <a:cs typeface="Times New Roman" panose="02020603050405020304" pitchFamily="18" charset="0"/>
              </a:rPr>
              <a:t>Cheers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98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2181" y="1283541"/>
            <a:ext cx="4572000" cy="3139321"/>
          </a:xfrm>
          <a:prstGeom prst="rect">
            <a:avLst/>
          </a:prstGeom>
        </p:spPr>
        <p:txBody>
          <a:bodyPr>
            <a:spAutoFit/>
          </a:bodyPr>
          <a:lstStyle/>
          <a:p>
            <a:r>
              <a:rPr lang="en-US" b="1" dirty="0"/>
              <a:t>From:</a:t>
            </a:r>
            <a:r>
              <a:rPr lang="en-US" dirty="0"/>
              <a:t> Jason Keith </a:t>
            </a:r>
            <a:r>
              <a:rPr lang="en-US" dirty="0" err="1"/>
              <a:t>Norsworthy</a:t>
            </a:r>
            <a:r>
              <a:rPr lang="en-US" dirty="0"/>
              <a:t> [</a:t>
            </a:r>
            <a:r>
              <a:rPr lang="en-US" u="sng" dirty="0">
                <a:hlinkClick r:id="rId2"/>
              </a:rPr>
              <a:t>mailto:jnorswor@uark.edu</a:t>
            </a:r>
            <a:r>
              <a:rPr lang="en-US" dirty="0"/>
              <a:t>] </a:t>
            </a:r>
            <a:br>
              <a:rPr lang="en-US" dirty="0"/>
            </a:br>
            <a:r>
              <a:rPr lang="en-US" b="1" dirty="0"/>
              <a:t>Sent:</a:t>
            </a:r>
            <a:r>
              <a:rPr lang="en-US" dirty="0"/>
              <a:t> Monday, April 13, 2015 12:39 PM</a:t>
            </a:r>
            <a:br>
              <a:rPr lang="en-US" dirty="0"/>
            </a:br>
            <a:r>
              <a:rPr lang="en-US" b="1" dirty="0"/>
              <a:t>To:</a:t>
            </a:r>
            <a:r>
              <a:rPr lang="en-US" dirty="0"/>
              <a:t> &lt;</a:t>
            </a:r>
            <a:r>
              <a:rPr lang="en-US" u="sng" dirty="0">
                <a:hlinkClick r:id="rId3"/>
              </a:rPr>
              <a:t>IanHeap@weedscience.org</a:t>
            </a:r>
            <a:r>
              <a:rPr lang="en-US" dirty="0"/>
              <a:t>&gt;</a:t>
            </a:r>
            <a:br>
              <a:rPr lang="en-US" dirty="0"/>
            </a:br>
            <a:r>
              <a:rPr lang="en-US" b="1" dirty="0"/>
              <a:t>Subject:</a:t>
            </a:r>
            <a:r>
              <a:rPr lang="en-US" dirty="0"/>
              <a:t> Re: resistant </a:t>
            </a:r>
            <a:r>
              <a:rPr lang="en-US" dirty="0" err="1"/>
              <a:t>barnyardgrass</a:t>
            </a:r>
            <a:endParaRPr lang="en-US" dirty="0"/>
          </a:p>
          <a:p>
            <a:r>
              <a:rPr lang="en-US" dirty="0"/>
              <a:t> </a:t>
            </a:r>
          </a:p>
          <a:p>
            <a:r>
              <a:rPr lang="en-US" dirty="0"/>
              <a:t>I'm out of town this week.</a:t>
            </a:r>
          </a:p>
          <a:p>
            <a:r>
              <a:rPr lang="en-US" dirty="0"/>
              <a:t>Regards,</a:t>
            </a:r>
          </a:p>
          <a:p>
            <a:r>
              <a:rPr lang="en-US" dirty="0"/>
              <a:t>Jason</a:t>
            </a:r>
          </a:p>
          <a:p>
            <a:r>
              <a:rPr lang="en-US" dirty="0"/>
              <a:t> </a:t>
            </a:r>
          </a:p>
          <a:p>
            <a:r>
              <a:rPr lang="en-US" dirty="0"/>
              <a:t>Sent from my iPhone</a:t>
            </a:r>
          </a:p>
        </p:txBody>
      </p:sp>
    </p:spTree>
    <p:extLst>
      <p:ext uri="{BB962C8B-B14F-4D97-AF65-F5344CB8AC3E}">
        <p14:creationId xmlns:p14="http://schemas.microsoft.com/office/powerpoint/2010/main" val="54407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1405657"/>
            <a:ext cx="8243455" cy="779187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Times New Roman" panose="02020603050405020304" pitchFamily="18" charset="0"/>
                <a:cs typeface="Times New Roman" panose="02020603050405020304" pitchFamily="18" charset="0"/>
              </a:rPr>
              <a:t>From:</a:t>
            </a:r>
            <a:r>
              <a:rPr lang="en-US" dirty="0">
                <a:latin typeface="Calibri" panose="020F0502020204030204" pitchFamily="34" charset="0"/>
                <a:ea typeface="Times New Roman" panose="02020603050405020304" pitchFamily="18" charset="0"/>
                <a:cs typeface="Times New Roman" panose="02020603050405020304" pitchFamily="18" charset="0"/>
              </a:rPr>
              <a:t> Ian Heap [mailto:IanHeap@weedscience.org] </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Sent:</a:t>
            </a:r>
            <a:r>
              <a:rPr lang="en-US" dirty="0">
                <a:latin typeface="Calibri" panose="020F0502020204030204" pitchFamily="34" charset="0"/>
                <a:ea typeface="Times New Roman" panose="02020603050405020304" pitchFamily="18" charset="0"/>
                <a:cs typeface="Times New Roman" panose="02020603050405020304" pitchFamily="18" charset="0"/>
              </a:rPr>
              <a:t> Wednesday, May 27, 2015 2:42 PM</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To:</a:t>
            </a:r>
            <a:r>
              <a:rPr lang="en-US" dirty="0">
                <a:latin typeface="Calibri" panose="020F0502020204030204" pitchFamily="34" charset="0"/>
                <a:ea typeface="Times New Roman" panose="02020603050405020304" pitchFamily="18" charset="0"/>
                <a:cs typeface="Times New Roman" panose="02020603050405020304" pitchFamily="18" charset="0"/>
              </a:rPr>
              <a:t> 'Jason Keith </a:t>
            </a:r>
            <a:r>
              <a:rPr lang="en-US" dirty="0" err="1">
                <a:latin typeface="Calibri" panose="020F0502020204030204" pitchFamily="34" charset="0"/>
                <a:ea typeface="Times New Roman" panose="02020603050405020304" pitchFamily="18" charset="0"/>
                <a:cs typeface="Times New Roman" panose="02020603050405020304" pitchFamily="18" charset="0"/>
              </a:rPr>
              <a:t>Norsworthy</a:t>
            </a:r>
            <a:r>
              <a:rPr lang="en-US" dirty="0">
                <a:latin typeface="Calibri" panose="020F0502020204030204" pitchFamily="34" charset="0"/>
                <a:ea typeface="Times New Roman" panose="02020603050405020304" pitchFamily="18" charset="0"/>
                <a:cs typeface="Times New Roman" panose="02020603050405020304" pitchFamily="18" charset="0"/>
              </a:rPr>
              <a:t>' &lt;jnorswor@uark.edu&gt;</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Subject:</a:t>
            </a:r>
            <a:r>
              <a:rPr lang="en-US" dirty="0">
                <a:latin typeface="Calibri" panose="020F0502020204030204" pitchFamily="34" charset="0"/>
                <a:ea typeface="Times New Roman" panose="02020603050405020304" pitchFamily="18" charset="0"/>
                <a:cs typeface="Times New Roman" panose="02020603050405020304" pitchFamily="18" charset="0"/>
              </a:rPr>
              <a:t> RE: resistant </a:t>
            </a:r>
            <a:r>
              <a:rPr lang="en-US" dirty="0" err="1">
                <a:latin typeface="Calibri" panose="020F0502020204030204" pitchFamily="34" charset="0"/>
                <a:ea typeface="Times New Roman" panose="02020603050405020304" pitchFamily="18"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Hi Jason,</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No doubt you are in the field a lot right now.  Just wondering if you had a chance to get the multiple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r>
              <a:rPr lang="en-US" dirty="0">
                <a:latin typeface="Calibri" panose="020F0502020204030204" pitchFamily="34" charset="0"/>
                <a:ea typeface="Calibri" panose="020F0502020204030204" pitchFamily="34" charset="0"/>
                <a:cs typeface="Times New Roman" panose="02020603050405020304" pitchFamily="18" charset="0"/>
              </a:rPr>
              <a:t> confirmation data, I would like to post it.</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 really don’t need a lot from you because you know what you are doing, but I do need a table or graph showing resistance.</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US" sz="1600" dirty="0">
                <a:latin typeface="Consolas" panose="020B0609020204030204" pitchFamily="49" charset="0"/>
                <a:ea typeface="Calibri" panose="020F0502020204030204" pitchFamily="34" charset="0"/>
                <a:cs typeface="Times New Roman" panose="02020603050405020304" pitchFamily="18" charset="0"/>
              </a:rPr>
              <a:t>Cheers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 Ph.D.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International Survey of Herbicide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Resistant Weeds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P.O. Box 1365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Corvallis, OR 97339 USA</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onsolas" panose="020B0609020204030204" pitchFamily="49" charset="0"/>
                <a:ea typeface="Calibri" panose="020F0502020204030204" pitchFamily="34" charset="0"/>
                <a:cs typeface="Times New Roman" panose="02020603050405020304" pitchFamily="18" charset="0"/>
              </a:rPr>
              <a:t>Ph</a:t>
            </a:r>
            <a:r>
              <a:rPr lang="en-US" sz="1600" dirty="0">
                <a:latin typeface="Consolas" panose="020B0609020204030204" pitchFamily="49" charset="0"/>
                <a:ea typeface="Calibri" panose="020F0502020204030204" pitchFamily="34" charset="0"/>
                <a:cs typeface="Times New Roman" panose="02020603050405020304" pitchFamily="18" charset="0"/>
              </a:rPr>
              <a:t>: 541 231-4921</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E-mail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2"/>
              </a:rPr>
              <a:t>IanHeap@weedscience.org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URL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3"/>
              </a:rPr>
              <a:t>http://www.weedscience.com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"Aussie Enjoying Oregon"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69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10" y="313906"/>
            <a:ext cx="8155709" cy="3293209"/>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From:</a:t>
            </a:r>
            <a:r>
              <a:rPr lang="en-US" dirty="0">
                <a:latin typeface="Calibri" panose="020F0502020204030204" pitchFamily="34" charset="0"/>
                <a:ea typeface="Calibri" panose="020F0502020204030204" pitchFamily="34" charset="0"/>
                <a:cs typeface="Times New Roman" panose="02020603050405020304" pitchFamily="18" charset="0"/>
              </a:rPr>
              <a:t> Jason Keith </a:t>
            </a:r>
            <a:r>
              <a:rPr lang="en-US" dirty="0" err="1">
                <a:latin typeface="Calibri" panose="020F0502020204030204" pitchFamily="34" charset="0"/>
                <a:ea typeface="Calibri" panose="020F0502020204030204" pitchFamily="34" charset="0"/>
                <a:cs typeface="Times New Roman" panose="02020603050405020304" pitchFamily="18" charset="0"/>
              </a:rPr>
              <a:t>Norsworthy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mailto:jnorswor@uark.edu</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Sent:</a:t>
            </a:r>
            <a:r>
              <a:rPr lang="en-US" dirty="0">
                <a:latin typeface="Calibri" panose="020F0502020204030204" pitchFamily="34" charset="0"/>
                <a:ea typeface="Calibri" panose="020F0502020204030204" pitchFamily="34" charset="0"/>
                <a:cs typeface="Times New Roman" panose="02020603050405020304" pitchFamily="18" charset="0"/>
              </a:rPr>
              <a:t> Thursday, May 28, 2015 3:27 AM</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To:</a:t>
            </a:r>
            <a:r>
              <a:rPr lang="en-US" dirty="0">
                <a:latin typeface="Calibri" panose="020F0502020204030204" pitchFamily="34" charset="0"/>
                <a:ea typeface="Calibri" panose="020F0502020204030204" pitchFamily="34" charset="0"/>
                <a:cs typeface="Times New Roman" panose="02020603050405020304" pitchFamily="18" charset="0"/>
              </a:rPr>
              <a:t> &lt;</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IanHeap@weedscience.org</a:t>
            </a:r>
            <a:r>
              <a:rPr lang="en-US" dirty="0">
                <a:latin typeface="Calibri" panose="020F0502020204030204" pitchFamily="34" charset="0"/>
                <a:ea typeface="Calibri" panose="020F0502020204030204" pitchFamily="34" charset="0"/>
                <a:cs typeface="Times New Roman" panose="02020603050405020304" pitchFamily="18" charset="0"/>
              </a:rPr>
              <a:t>&gt;</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Subject:</a:t>
            </a:r>
            <a:r>
              <a:rPr lang="en-US" dirty="0">
                <a:latin typeface="Calibri" panose="020F0502020204030204" pitchFamily="34" charset="0"/>
                <a:ea typeface="Calibri" panose="020F0502020204030204" pitchFamily="34" charset="0"/>
                <a:cs typeface="Times New Roman" panose="02020603050405020304" pitchFamily="18" charset="0"/>
              </a:rPr>
              <a:t> Re: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200"/>
              </a:spcAft>
            </a:pPr>
            <a:r>
              <a:rPr lang="en-US" dirty="0">
                <a:latin typeface="Calibri" panose="020F0502020204030204" pitchFamily="34" charset="0"/>
                <a:ea typeface="Calibri" panose="020F0502020204030204" pitchFamily="34" charset="0"/>
                <a:cs typeface="Times New Roman" panose="02020603050405020304" pitchFamily="18" charset="0"/>
              </a:rPr>
              <a:t>I need to get you something but I'm rarely in the office these days. The summer months are extremely hectic.</a:t>
            </a:r>
          </a:p>
          <a:p>
            <a:r>
              <a:rPr lang="en-US" dirty="0">
                <a:latin typeface="Calibri" panose="020F0502020204030204" pitchFamily="34" charset="0"/>
                <a:ea typeface="Calibri" panose="020F0502020204030204" pitchFamily="34" charset="0"/>
                <a:cs typeface="Times New Roman" panose="02020603050405020304" pitchFamily="18" charset="0"/>
              </a:rPr>
              <a:t>Regards,</a:t>
            </a:r>
          </a:p>
          <a:p>
            <a:r>
              <a:rPr lang="en-US" dirty="0">
                <a:latin typeface="Calibri" panose="020F0502020204030204" pitchFamily="34" charset="0"/>
                <a:ea typeface="Calibri" panose="020F0502020204030204" pitchFamily="34" charset="0"/>
                <a:cs typeface="Times New Roman" panose="02020603050405020304" pitchFamily="18" charset="0"/>
              </a:rPr>
              <a:t>Jason</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Sent from my iPhone</a:t>
            </a:r>
          </a:p>
        </p:txBody>
      </p:sp>
    </p:spTree>
    <p:extLst>
      <p:ext uri="{BB962C8B-B14F-4D97-AF65-F5344CB8AC3E}">
        <p14:creationId xmlns:p14="http://schemas.microsoft.com/office/powerpoint/2010/main" val="238575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237" y="247376"/>
            <a:ext cx="8488217" cy="6406882"/>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From:</a:t>
            </a:r>
            <a:r>
              <a:rPr lang="en-US" dirty="0">
                <a:latin typeface="Calibri" panose="020F0502020204030204" pitchFamily="34" charset="0"/>
                <a:ea typeface="Times New Roman" panose="02020603050405020304" pitchFamily="18" charset="0"/>
                <a:cs typeface="Times New Roman" panose="02020603050405020304" pitchFamily="18" charset="0"/>
              </a:rPr>
              <a:t> Ian Heap [mailto:IanHeap@weedscience.org] </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Sent:</a:t>
            </a:r>
            <a:r>
              <a:rPr lang="en-US" dirty="0">
                <a:latin typeface="Calibri" panose="020F0502020204030204" pitchFamily="34" charset="0"/>
                <a:ea typeface="Times New Roman" panose="02020603050405020304" pitchFamily="18" charset="0"/>
                <a:cs typeface="Times New Roman" panose="02020603050405020304" pitchFamily="18" charset="0"/>
              </a:rPr>
              <a:t> Thursday, May 28, 2015 11:30 AM</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To:</a:t>
            </a:r>
            <a:r>
              <a:rPr lang="en-US" dirty="0">
                <a:latin typeface="Calibri" panose="020F0502020204030204" pitchFamily="34" charset="0"/>
                <a:ea typeface="Times New Roman" panose="02020603050405020304" pitchFamily="18" charset="0"/>
                <a:cs typeface="Times New Roman" panose="02020603050405020304" pitchFamily="18" charset="0"/>
              </a:rPr>
              <a:t> 'Jason Keith </a:t>
            </a:r>
            <a:r>
              <a:rPr lang="en-US" dirty="0" err="1">
                <a:latin typeface="Calibri" panose="020F0502020204030204" pitchFamily="34" charset="0"/>
                <a:ea typeface="Times New Roman" panose="02020603050405020304" pitchFamily="18" charset="0"/>
                <a:cs typeface="Times New Roman" panose="02020603050405020304" pitchFamily="18" charset="0"/>
              </a:rPr>
              <a:t>Norsworthy</a:t>
            </a:r>
            <a:r>
              <a:rPr lang="en-US" dirty="0">
                <a:latin typeface="Calibri" panose="020F0502020204030204" pitchFamily="34" charset="0"/>
                <a:ea typeface="Times New Roman" panose="02020603050405020304" pitchFamily="18" charset="0"/>
                <a:cs typeface="Times New Roman" panose="02020603050405020304" pitchFamily="18" charset="0"/>
              </a:rPr>
              <a:t>' &lt;jnorswor@uark.edu&gt;</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Subject:</a:t>
            </a:r>
            <a:r>
              <a:rPr lang="en-US" dirty="0">
                <a:latin typeface="Calibri" panose="020F0502020204030204" pitchFamily="34" charset="0"/>
                <a:ea typeface="Times New Roman" panose="02020603050405020304" pitchFamily="18" charset="0"/>
                <a:cs typeface="Times New Roman" panose="02020603050405020304" pitchFamily="18" charset="0"/>
              </a:rPr>
              <a:t> RE: resistant </a:t>
            </a:r>
            <a:r>
              <a:rPr lang="en-US" dirty="0" err="1">
                <a:latin typeface="Calibri" panose="020F0502020204030204" pitchFamily="34" charset="0"/>
                <a:ea typeface="Times New Roman" panose="02020603050405020304" pitchFamily="18"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No problem, I will check back in a month or two.  How’s the seed destructor going?  Looking like a commercial viability for your growers?</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US" sz="1600" dirty="0">
                <a:latin typeface="Consolas" panose="020B0609020204030204" pitchFamily="49" charset="0"/>
                <a:ea typeface="Calibri" panose="020F0502020204030204" pitchFamily="34" charset="0"/>
                <a:cs typeface="Times New Roman" panose="02020603050405020304" pitchFamily="18" charset="0"/>
              </a:rPr>
              <a:t>Cheers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 Ph.D.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International Survey of Herbicide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Resistant Weeds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P.O. Box 1365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Corvallis, OR 97339 USA</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onsolas" panose="020B0609020204030204" pitchFamily="49" charset="0"/>
                <a:ea typeface="Calibri" panose="020F0502020204030204" pitchFamily="34" charset="0"/>
                <a:cs typeface="Times New Roman" panose="02020603050405020304" pitchFamily="18" charset="0"/>
              </a:rPr>
              <a:t>Ph</a:t>
            </a:r>
            <a:r>
              <a:rPr lang="en-US" sz="1600" dirty="0">
                <a:latin typeface="Consolas" panose="020B0609020204030204" pitchFamily="49" charset="0"/>
                <a:ea typeface="Calibri" panose="020F0502020204030204" pitchFamily="34" charset="0"/>
                <a:cs typeface="Times New Roman" panose="02020603050405020304" pitchFamily="18" charset="0"/>
              </a:rPr>
              <a:t>: 541 231-4921</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E-mail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2"/>
              </a:rPr>
              <a:t>IanHeap@weedscience.org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URL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3"/>
              </a:rPr>
              <a:t>http://www.weedscience.com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"Aussie Enjoying Oregon"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9878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36540"/>
            <a:ext cx="8488217" cy="6129883"/>
          </a:xfrm>
          <a:prstGeom prst="rect">
            <a:avLst/>
          </a:prstGeom>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From:</a:t>
            </a:r>
            <a:r>
              <a:rPr lang="en-US" dirty="0">
                <a:latin typeface="Calibri" panose="020F0502020204030204" pitchFamily="34" charset="0"/>
                <a:ea typeface="Times New Roman" panose="02020603050405020304" pitchFamily="18" charset="0"/>
                <a:cs typeface="Times New Roman" panose="02020603050405020304" pitchFamily="18" charset="0"/>
              </a:rPr>
              <a:t> Ian Heap [mailto:IanHeap@weedscience.org] </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Sent:</a:t>
            </a:r>
            <a:r>
              <a:rPr lang="en-US" dirty="0">
                <a:latin typeface="Calibri" panose="020F0502020204030204" pitchFamily="34" charset="0"/>
                <a:ea typeface="Times New Roman" panose="02020603050405020304" pitchFamily="18" charset="0"/>
                <a:cs typeface="Times New Roman" panose="02020603050405020304" pitchFamily="18" charset="0"/>
              </a:rPr>
              <a:t> Thursday, August 28, 2015 8:30 AM</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To:</a:t>
            </a:r>
            <a:r>
              <a:rPr lang="en-US" dirty="0">
                <a:latin typeface="Calibri" panose="020F0502020204030204" pitchFamily="34" charset="0"/>
                <a:ea typeface="Times New Roman" panose="02020603050405020304" pitchFamily="18" charset="0"/>
                <a:cs typeface="Times New Roman" panose="02020603050405020304" pitchFamily="18" charset="0"/>
              </a:rPr>
              <a:t> 'Jason Keith </a:t>
            </a:r>
            <a:r>
              <a:rPr lang="en-US" dirty="0" err="1">
                <a:latin typeface="Calibri" panose="020F0502020204030204" pitchFamily="34" charset="0"/>
                <a:ea typeface="Times New Roman" panose="02020603050405020304" pitchFamily="18" charset="0"/>
                <a:cs typeface="Times New Roman" panose="02020603050405020304" pitchFamily="18" charset="0"/>
              </a:rPr>
              <a:t>Norsworthy</a:t>
            </a:r>
            <a:r>
              <a:rPr lang="en-US" dirty="0">
                <a:latin typeface="Calibri" panose="020F0502020204030204" pitchFamily="34" charset="0"/>
                <a:ea typeface="Times New Roman" panose="02020603050405020304" pitchFamily="18" charset="0"/>
                <a:cs typeface="Times New Roman" panose="02020603050405020304" pitchFamily="18" charset="0"/>
              </a:rPr>
              <a:t>' &lt;jnorswor@uark.edu&gt;</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Subject:</a:t>
            </a:r>
            <a:r>
              <a:rPr lang="en-US" dirty="0">
                <a:latin typeface="Calibri" panose="020F0502020204030204" pitchFamily="34" charset="0"/>
                <a:ea typeface="Times New Roman" panose="02020603050405020304" pitchFamily="18" charset="0"/>
                <a:cs typeface="Times New Roman" panose="02020603050405020304" pitchFamily="18" charset="0"/>
              </a:rPr>
              <a:t> RE: resistant </a:t>
            </a:r>
            <a:r>
              <a:rPr lang="en-US" dirty="0" err="1">
                <a:latin typeface="Calibri" panose="020F0502020204030204" pitchFamily="34" charset="0"/>
                <a:ea typeface="Times New Roman" panose="02020603050405020304" pitchFamily="18"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Hi Jason, do you have the data on the multiple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r>
              <a:rPr lang="en-US" dirty="0">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en-US" sz="1600" dirty="0">
                <a:latin typeface="Consolas" panose="020B0609020204030204" pitchFamily="49" charset="0"/>
                <a:ea typeface="Calibri" panose="020F0502020204030204" pitchFamily="34" charset="0"/>
                <a:cs typeface="Times New Roman" panose="02020603050405020304" pitchFamily="18" charset="0"/>
              </a:rPr>
              <a:t>Cheers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Ian Heap Ph.D.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International Survey of Herbicide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Resistant Weeds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P.O. Box 1365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Corvallis, OR 97339 USA</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onsolas" panose="020B0609020204030204" pitchFamily="49" charset="0"/>
                <a:ea typeface="Calibri" panose="020F0502020204030204" pitchFamily="34" charset="0"/>
                <a:cs typeface="Times New Roman" panose="02020603050405020304" pitchFamily="18" charset="0"/>
              </a:rPr>
              <a:t>Ph</a:t>
            </a:r>
            <a:r>
              <a:rPr lang="en-US" sz="1600" dirty="0">
                <a:latin typeface="Consolas" panose="020B0609020204030204" pitchFamily="49" charset="0"/>
                <a:ea typeface="Calibri" panose="020F0502020204030204" pitchFamily="34" charset="0"/>
                <a:cs typeface="Times New Roman" panose="02020603050405020304" pitchFamily="18" charset="0"/>
              </a:rPr>
              <a:t>: 541 231-4921</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E-mail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2"/>
              </a:rPr>
              <a:t>IanHeap@weedscience.org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URL : </a:t>
            </a:r>
            <a:r>
              <a:rPr lang="en-US" sz="1600" u="sng" dirty="0">
                <a:latin typeface="Consolas" panose="020B0609020204030204" pitchFamily="49" charset="0"/>
                <a:ea typeface="Calibri" panose="020F0502020204030204" pitchFamily="34" charset="0"/>
                <a:cs typeface="Times New Roman" panose="02020603050405020304" pitchFamily="18" charset="0"/>
                <a:hlinkClick r:id="rId3"/>
              </a:rPr>
              <a:t>http://www.weedscience.com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onsolas" panose="020B0609020204030204" pitchFamily="49" charset="0"/>
                <a:ea typeface="Calibri" panose="020F0502020204030204" pitchFamily="34" charset="0"/>
                <a:cs typeface="Times New Roman" panose="02020603050405020304" pitchFamily="18" charset="0"/>
              </a:rPr>
              <a:t>"Aussie Enjoying Oregon"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1117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Papers</a:t>
            </a:r>
          </a:p>
        </p:txBody>
      </p:sp>
      <p:sp>
        <p:nvSpPr>
          <p:cNvPr id="3" name="Content Placeholder 2"/>
          <p:cNvSpPr>
            <a:spLocks noGrp="1"/>
          </p:cNvSpPr>
          <p:nvPr>
            <p:ph idx="1"/>
          </p:nvPr>
        </p:nvSpPr>
        <p:spPr/>
        <p:txBody>
          <a:bodyPr/>
          <a:lstStyle/>
          <a:p>
            <a:r>
              <a:rPr lang="en-US" dirty="0"/>
              <a:t>Future of scientific publishing going towards open access</a:t>
            </a:r>
          </a:p>
          <a:p>
            <a:r>
              <a:rPr lang="en-US" dirty="0"/>
              <a:t>Different versions of open access</a:t>
            </a:r>
          </a:p>
          <a:p>
            <a:pPr lvl="1"/>
            <a:r>
              <a:rPr lang="en-US" dirty="0"/>
              <a:t>Free to read</a:t>
            </a:r>
          </a:p>
          <a:p>
            <a:pPr lvl="1"/>
            <a:r>
              <a:rPr lang="en-US" sz="2400" b="1" dirty="0"/>
              <a:t>Free to reuse and distribute</a:t>
            </a:r>
          </a:p>
          <a:p>
            <a:r>
              <a:rPr lang="en-US" dirty="0"/>
              <a:t>I have a collection of herbicide resistance papers that are open access</a:t>
            </a:r>
          </a:p>
          <a:p>
            <a:r>
              <a:rPr lang="en-US" dirty="0"/>
              <a:t>I would like to include PDF’s of open access papers (</a:t>
            </a:r>
            <a:r>
              <a:rPr lang="en-US" b="1" dirty="0"/>
              <a:t>free to reuse</a:t>
            </a:r>
            <a:r>
              <a:rPr lang="en-US" dirty="0"/>
              <a:t>) linked to specific herbicide resistance cases, as well as making their full text searchable.</a:t>
            </a:r>
          </a:p>
          <a:p>
            <a:r>
              <a:rPr lang="en-US" sz="2800" b="1" dirty="0"/>
              <a:t>IS HRAC OK FOR ME TO DO THIS?</a:t>
            </a:r>
          </a:p>
          <a:p>
            <a:endParaRPr lang="en-US" dirty="0"/>
          </a:p>
        </p:txBody>
      </p:sp>
    </p:spTree>
    <p:extLst>
      <p:ext uri="{BB962C8B-B14F-4D97-AF65-F5344CB8AC3E}">
        <p14:creationId xmlns:p14="http://schemas.microsoft.com/office/powerpoint/2010/main" val="37499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HRAC Website Handoff?</a:t>
            </a:r>
          </a:p>
        </p:txBody>
      </p:sp>
      <p:sp>
        <p:nvSpPr>
          <p:cNvPr id="3" name="Content Placeholder 2"/>
          <p:cNvSpPr>
            <a:spLocks noGrp="1"/>
          </p:cNvSpPr>
          <p:nvPr>
            <p:ph idx="1"/>
          </p:nvPr>
        </p:nvSpPr>
        <p:spPr/>
        <p:txBody>
          <a:bodyPr>
            <a:normAutofit fontScale="92500"/>
          </a:bodyPr>
          <a:lstStyle/>
          <a:p>
            <a:pPr>
              <a:lnSpc>
                <a:spcPct val="150000"/>
              </a:lnSpc>
            </a:pPr>
            <a:r>
              <a:rPr lang="en-US" sz="2800" dirty="0"/>
              <a:t> HRAC website to be managed elsewhere</a:t>
            </a:r>
          </a:p>
          <a:p>
            <a:pPr>
              <a:lnSpc>
                <a:spcPct val="150000"/>
              </a:lnSpc>
            </a:pPr>
            <a:r>
              <a:rPr lang="en-US" sz="2800" dirty="0"/>
              <a:t> Need to transfer domain name </a:t>
            </a:r>
            <a:r>
              <a:rPr lang="en-US" sz="2800" dirty="0">
                <a:hlinkClick r:id="rId2"/>
              </a:rPr>
              <a:t>www.hracglobal.com</a:t>
            </a:r>
            <a:endParaRPr lang="en-US" sz="2800" dirty="0"/>
          </a:p>
          <a:p>
            <a:pPr lvl="1">
              <a:lnSpc>
                <a:spcPct val="150000"/>
              </a:lnSpc>
            </a:pPr>
            <a:r>
              <a:rPr lang="en-US" sz="2400" dirty="0"/>
              <a:t>Choose who will be in charge of the domain name</a:t>
            </a:r>
          </a:p>
          <a:p>
            <a:pPr lvl="1">
              <a:lnSpc>
                <a:spcPct val="150000"/>
              </a:lnSpc>
            </a:pPr>
            <a:endParaRPr lang="en-US" sz="2400" dirty="0"/>
          </a:p>
          <a:p>
            <a:pPr>
              <a:lnSpc>
                <a:spcPct val="150000"/>
              </a:lnSpc>
            </a:pPr>
            <a:r>
              <a:rPr lang="en-US" sz="2800" dirty="0"/>
              <a:t>  Transfer of the website to new team</a:t>
            </a:r>
          </a:p>
          <a:p>
            <a:pPr lvl="1">
              <a:lnSpc>
                <a:spcPct val="150000"/>
              </a:lnSpc>
            </a:pPr>
            <a:r>
              <a:rPr lang="en-US" sz="2400" dirty="0"/>
              <a:t>When is this going to happen?</a:t>
            </a:r>
          </a:p>
        </p:txBody>
      </p:sp>
    </p:spTree>
    <p:extLst>
      <p:ext uri="{BB962C8B-B14F-4D97-AF65-F5344CB8AC3E}">
        <p14:creationId xmlns:p14="http://schemas.microsoft.com/office/powerpoint/2010/main" val="140401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Cases</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a:t> 144 additions to the site in 2015</a:t>
            </a:r>
          </a:p>
          <a:p>
            <a:pPr>
              <a:lnSpc>
                <a:spcPct val="150000"/>
              </a:lnSpc>
            </a:pPr>
            <a:r>
              <a:rPr lang="en-US" sz="2800" dirty="0"/>
              <a:t> 83 new registrations</a:t>
            </a:r>
          </a:p>
          <a:p>
            <a:pPr>
              <a:lnSpc>
                <a:spcPct val="150000"/>
              </a:lnSpc>
            </a:pPr>
            <a:r>
              <a:rPr lang="en-US" sz="2800" dirty="0"/>
              <a:t> Go to recent additions</a:t>
            </a:r>
          </a:p>
          <a:p>
            <a:pPr>
              <a:lnSpc>
                <a:spcPct val="150000"/>
              </a:lnSpc>
            </a:pPr>
            <a:r>
              <a:rPr lang="en-US" sz="2800" dirty="0"/>
              <a:t> New Glyphosate cases</a:t>
            </a:r>
          </a:p>
          <a:p>
            <a:pPr lvl="1">
              <a:lnSpc>
                <a:spcPct val="150000"/>
              </a:lnSpc>
            </a:pPr>
            <a:r>
              <a:rPr lang="en-US" sz="2400" dirty="0"/>
              <a:t> </a:t>
            </a:r>
            <a:r>
              <a:rPr lang="en-US" sz="2400" i="1" dirty="0"/>
              <a:t>Chloris virgate (</a:t>
            </a:r>
            <a:r>
              <a:rPr lang="en-US" sz="2400" dirty="0"/>
              <a:t>Feather </a:t>
            </a:r>
            <a:r>
              <a:rPr lang="en-US" sz="2400" dirty="0" err="1"/>
              <a:t>Fingergrass</a:t>
            </a:r>
            <a:r>
              <a:rPr lang="en-US" sz="2400" dirty="0"/>
              <a:t>)</a:t>
            </a:r>
          </a:p>
          <a:p>
            <a:pPr lvl="1">
              <a:lnSpc>
                <a:spcPct val="150000"/>
              </a:lnSpc>
            </a:pPr>
            <a:r>
              <a:rPr lang="en-US" sz="2400" dirty="0"/>
              <a:t> </a:t>
            </a:r>
            <a:r>
              <a:rPr lang="en-US" sz="2400" i="1" dirty="0" err="1"/>
              <a:t>Lactuca</a:t>
            </a:r>
            <a:r>
              <a:rPr lang="en-US" sz="2400" i="1" dirty="0"/>
              <a:t> </a:t>
            </a:r>
            <a:r>
              <a:rPr lang="en-US" sz="2400" i="1" dirty="0" err="1"/>
              <a:t>serriola</a:t>
            </a:r>
            <a:r>
              <a:rPr lang="en-US" sz="2400" i="1" dirty="0"/>
              <a:t> </a:t>
            </a:r>
            <a:r>
              <a:rPr lang="en-US" sz="2400" dirty="0"/>
              <a:t>(Prickly Lettuce) </a:t>
            </a:r>
          </a:p>
          <a:p>
            <a:pPr lvl="1">
              <a:lnSpc>
                <a:spcPct val="150000"/>
              </a:lnSpc>
            </a:pPr>
            <a:r>
              <a:rPr lang="en-US" sz="2400" dirty="0"/>
              <a:t> Both in Australia, reported by Chris Preston</a:t>
            </a:r>
          </a:p>
        </p:txBody>
      </p:sp>
      <p:pic>
        <p:nvPicPr>
          <p:cNvPr id="4" name="Picture 3"/>
          <p:cNvPicPr>
            <a:picLocks noChangeAspect="1"/>
          </p:cNvPicPr>
          <p:nvPr/>
        </p:nvPicPr>
        <p:blipFill rotWithShape="1">
          <a:blip r:embed="rId2"/>
          <a:srcRect l="30814" t="12119" r="30814" b="9100"/>
          <a:stretch/>
        </p:blipFill>
        <p:spPr>
          <a:xfrm>
            <a:off x="6026192" y="2298820"/>
            <a:ext cx="2990588" cy="2510282"/>
          </a:xfrm>
          <a:prstGeom prst="rect">
            <a:avLst/>
          </a:prstGeom>
        </p:spPr>
      </p:pic>
    </p:spTree>
    <p:extLst>
      <p:ext uri="{BB962C8B-B14F-4D97-AF65-F5344CB8AC3E}">
        <p14:creationId xmlns:p14="http://schemas.microsoft.com/office/powerpoint/2010/main" val="139942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25</a:t>
            </a:r>
            <a:r>
              <a:rPr lang="en-US" sz="4000" baseline="30000" dirty="0"/>
              <a:t>th</a:t>
            </a:r>
            <a:r>
              <a:rPr lang="en-US" sz="4000" dirty="0"/>
              <a:t> Asian Pacific Weed Conference</a:t>
            </a:r>
          </a:p>
        </p:txBody>
      </p:sp>
      <p:sp>
        <p:nvSpPr>
          <p:cNvPr id="3" name="Content Placeholder 2"/>
          <p:cNvSpPr>
            <a:spLocks noGrp="1"/>
          </p:cNvSpPr>
          <p:nvPr>
            <p:ph idx="1"/>
          </p:nvPr>
        </p:nvSpPr>
        <p:spPr/>
        <p:txBody>
          <a:bodyPr>
            <a:normAutofit fontScale="92500"/>
          </a:bodyPr>
          <a:lstStyle/>
          <a:p>
            <a:pPr>
              <a:lnSpc>
                <a:spcPct val="150000"/>
              </a:lnSpc>
            </a:pPr>
            <a:r>
              <a:rPr lang="en-US" dirty="0"/>
              <a:t>Attended in Hyderabad, India  - October 2015</a:t>
            </a:r>
          </a:p>
          <a:p>
            <a:pPr>
              <a:lnSpc>
                <a:spcPct val="150000"/>
              </a:lnSpc>
            </a:pPr>
            <a:r>
              <a:rPr lang="en-US" dirty="0"/>
              <a:t>Gave a plenary presentation entitled “Herbicide Resistance – A Global Perspective”</a:t>
            </a:r>
          </a:p>
          <a:p>
            <a:pPr>
              <a:lnSpc>
                <a:spcPct val="150000"/>
              </a:lnSpc>
            </a:pPr>
            <a:r>
              <a:rPr lang="en-US" dirty="0"/>
              <a:t>Covered the survey and the criterion for posting information</a:t>
            </a:r>
          </a:p>
          <a:p>
            <a:pPr>
              <a:lnSpc>
                <a:spcPct val="150000"/>
              </a:lnSpc>
            </a:pPr>
            <a:r>
              <a:rPr lang="en-US" dirty="0"/>
              <a:t>Able to create a lot of contacts from the Asian Pacific region and helped update herbicide resistance research on the survey</a:t>
            </a:r>
          </a:p>
        </p:txBody>
      </p:sp>
    </p:spTree>
    <p:extLst>
      <p:ext uri="{BB962C8B-B14F-4D97-AF65-F5344CB8AC3E}">
        <p14:creationId xmlns:p14="http://schemas.microsoft.com/office/powerpoint/2010/main" val="57524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 Main Modules Under Development</a:t>
            </a:r>
          </a:p>
        </p:txBody>
      </p:sp>
      <p:sp>
        <p:nvSpPr>
          <p:cNvPr id="3" name="Content Placeholder 2"/>
          <p:cNvSpPr>
            <a:spLocks noGrp="1"/>
          </p:cNvSpPr>
          <p:nvPr>
            <p:ph idx="1"/>
          </p:nvPr>
        </p:nvSpPr>
        <p:spPr/>
        <p:txBody>
          <a:bodyPr>
            <a:normAutofit/>
          </a:bodyPr>
          <a:lstStyle/>
          <a:p>
            <a:pPr>
              <a:lnSpc>
                <a:spcPct val="150000"/>
              </a:lnSpc>
            </a:pPr>
            <a:r>
              <a:rPr lang="en-US" sz="3600" dirty="0"/>
              <a:t>  Mechanisms</a:t>
            </a:r>
          </a:p>
          <a:p>
            <a:pPr>
              <a:lnSpc>
                <a:spcPct val="150000"/>
              </a:lnSpc>
            </a:pPr>
            <a:r>
              <a:rPr lang="en-US" sz="3600" dirty="0"/>
              <a:t>  Genetics</a:t>
            </a:r>
          </a:p>
          <a:p>
            <a:pPr>
              <a:lnSpc>
                <a:spcPct val="150000"/>
              </a:lnSpc>
            </a:pPr>
            <a:r>
              <a:rPr lang="en-US" sz="3600" dirty="0"/>
              <a:t>  Multiple Resistance</a:t>
            </a:r>
          </a:p>
          <a:p>
            <a:pPr>
              <a:lnSpc>
                <a:spcPct val="150000"/>
              </a:lnSpc>
            </a:pPr>
            <a:r>
              <a:rPr lang="en-US" sz="3600" dirty="0"/>
              <a:t>  Weed Biology</a:t>
            </a:r>
          </a:p>
        </p:txBody>
      </p:sp>
    </p:spTree>
    <p:extLst>
      <p:ext uri="{BB962C8B-B14F-4D97-AF65-F5344CB8AC3E}">
        <p14:creationId xmlns:p14="http://schemas.microsoft.com/office/powerpoint/2010/main" val="298350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09" y="800763"/>
            <a:ext cx="8081819" cy="5232202"/>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rPr>
              <a:t>From:</a:t>
            </a:r>
            <a:r>
              <a:rPr lang="en-US" sz="1600" dirty="0">
                <a:latin typeface="Calibri" panose="020F0502020204030204" pitchFamily="34" charset="0"/>
                <a:ea typeface="Calibri" panose="020F0502020204030204" pitchFamily="34" charset="0"/>
              </a:rPr>
              <a:t> julie vaillancourt [mailto:</a:t>
            </a:r>
            <a:r>
              <a:rPr lang="en-US" sz="1600" u="sng" dirty="0">
                <a:solidFill>
                  <a:srgbClr val="0000FF"/>
                </a:solidFill>
                <a:latin typeface="Calibri" panose="020F0502020204030204" pitchFamily="34" charset="0"/>
                <a:ea typeface="Calibri" panose="020F0502020204030204" pitchFamily="34" charset="0"/>
                <a:hlinkClick r:id="rId2"/>
              </a:rPr>
              <a:t>julie.vaillancourt@radio-canada.ca</a:t>
            </a:r>
            <a:r>
              <a:rPr lang="en-US" sz="1600" dirty="0">
                <a:latin typeface="Calibri" panose="020F0502020204030204" pitchFamily="34" charset="0"/>
                <a:ea typeface="Calibri" panose="020F0502020204030204" pitchFamily="34" charset="0"/>
              </a:rPr>
              <a:t>] </a:t>
            </a:r>
            <a:br>
              <a:rPr lang="en-US" sz="1600" dirty="0">
                <a:latin typeface="Calibri" panose="020F0502020204030204" pitchFamily="34" charset="0"/>
                <a:ea typeface="Calibri" panose="020F0502020204030204" pitchFamily="34" charset="0"/>
              </a:rPr>
            </a:br>
            <a:r>
              <a:rPr lang="en-US" sz="1600" b="1" dirty="0">
                <a:latin typeface="Calibri" panose="020F0502020204030204" pitchFamily="34" charset="0"/>
                <a:ea typeface="Calibri" panose="020F0502020204030204" pitchFamily="34" charset="0"/>
              </a:rPr>
              <a:t>Sent:</a:t>
            </a:r>
            <a:r>
              <a:rPr lang="en-US" sz="1600" dirty="0">
                <a:latin typeface="Calibri" panose="020F0502020204030204" pitchFamily="34" charset="0"/>
                <a:ea typeface="Calibri" panose="020F0502020204030204" pitchFamily="34" charset="0"/>
              </a:rPr>
              <a:t> Tuesday, November 10, 2015 3:15 PM</a:t>
            </a:r>
            <a:br>
              <a:rPr lang="en-US" sz="1600" dirty="0">
                <a:latin typeface="Calibri" panose="020F0502020204030204" pitchFamily="34" charset="0"/>
                <a:ea typeface="Calibri" panose="020F0502020204030204" pitchFamily="34" charset="0"/>
              </a:rPr>
            </a:br>
            <a:r>
              <a:rPr lang="en-US" sz="1600" b="1" dirty="0">
                <a:latin typeface="Calibri" panose="020F0502020204030204" pitchFamily="34" charset="0"/>
                <a:ea typeface="Calibri" panose="020F0502020204030204" pitchFamily="34" charset="0"/>
              </a:rPr>
              <a:t>To:</a:t>
            </a:r>
            <a:r>
              <a:rPr lang="en-US" sz="1600" dirty="0">
                <a:latin typeface="Calibri" panose="020F0502020204030204" pitchFamily="34" charset="0"/>
                <a:ea typeface="Calibri" panose="020F0502020204030204" pitchFamily="34" charset="0"/>
              </a:rPr>
              <a:t> </a:t>
            </a:r>
            <a:r>
              <a:rPr lang="en-US" sz="1600" u="sng" dirty="0">
                <a:solidFill>
                  <a:srgbClr val="0000FF"/>
                </a:solidFill>
                <a:latin typeface="Calibri" panose="020F0502020204030204" pitchFamily="34" charset="0"/>
                <a:ea typeface="Calibri" panose="020F0502020204030204" pitchFamily="34" charset="0"/>
                <a:hlinkClick r:id="rId3"/>
              </a:rPr>
              <a:t>IanHeap@weedscience.org</a:t>
            </a:r>
            <a:br>
              <a:rPr lang="en-US" sz="1600" dirty="0">
                <a:latin typeface="Calibri" panose="020F0502020204030204" pitchFamily="34" charset="0"/>
                <a:ea typeface="Calibri" panose="020F0502020204030204" pitchFamily="34" charset="0"/>
              </a:rPr>
            </a:br>
            <a:r>
              <a:rPr lang="en-US" sz="1600" b="1" dirty="0">
                <a:latin typeface="Calibri" panose="020F0502020204030204" pitchFamily="34" charset="0"/>
                <a:ea typeface="Calibri" panose="020F0502020204030204" pitchFamily="34" charset="0"/>
              </a:rPr>
              <a:t>Subject:</a:t>
            </a:r>
            <a:r>
              <a:rPr lang="en-US" sz="1600" dirty="0">
                <a:latin typeface="Calibri" panose="020F0502020204030204" pitchFamily="34" charset="0"/>
                <a:ea typeface="Calibri" panose="020F0502020204030204" pitchFamily="34" charset="0"/>
              </a:rPr>
              <a:t> question</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 </a:t>
            </a:r>
          </a:p>
          <a:p>
            <a:r>
              <a:rPr lang="en-US" dirty="0">
                <a:latin typeface="Times New Roman" panose="02020603050405020304" pitchFamily="18" charset="0"/>
                <a:ea typeface="Calibri" panose="020F0502020204030204" pitchFamily="34" charset="0"/>
              </a:rPr>
              <a:t>Hi </a:t>
            </a:r>
            <a:r>
              <a:rPr lang="en-US" dirty="0" err="1">
                <a:latin typeface="Times New Roman" panose="02020603050405020304" pitchFamily="18" charset="0"/>
                <a:ea typeface="Calibri" panose="020F0502020204030204" pitchFamily="34" charset="0"/>
              </a:rPr>
              <a:t>Mr</a:t>
            </a:r>
            <a:r>
              <a:rPr lang="en-US" dirty="0">
                <a:latin typeface="Times New Roman" panose="02020603050405020304" pitchFamily="18" charset="0"/>
                <a:ea typeface="Calibri" panose="020F0502020204030204" pitchFamily="34" charset="0"/>
              </a:rPr>
              <a:t> Heap,</a:t>
            </a:r>
          </a:p>
          <a:p>
            <a:r>
              <a:rPr lang="en-US" dirty="0">
                <a:latin typeface="Times New Roman" panose="02020603050405020304" pitchFamily="18" charset="0"/>
                <a:ea typeface="Calibri" panose="020F0502020204030204" pitchFamily="34" charset="0"/>
              </a:rPr>
              <a:t> </a:t>
            </a:r>
          </a:p>
          <a:p>
            <a:r>
              <a:rPr lang="en-US" dirty="0">
                <a:latin typeface="Times New Roman" panose="02020603050405020304" pitchFamily="18" charset="0"/>
                <a:ea typeface="Calibri" panose="020F0502020204030204" pitchFamily="34" charset="0"/>
              </a:rPr>
              <a:t>On your website, I count 26 states in </a:t>
            </a:r>
            <a:r>
              <a:rPr lang="en-US" dirty="0" err="1">
                <a:latin typeface="Times New Roman" panose="02020603050405020304" pitchFamily="18" charset="0"/>
                <a:ea typeface="Calibri" panose="020F0502020204030204" pitchFamily="34" charset="0"/>
              </a:rPr>
              <a:t>wich</a:t>
            </a:r>
            <a:r>
              <a:rPr lang="en-US" dirty="0">
                <a:latin typeface="Times New Roman" panose="02020603050405020304" pitchFamily="18" charset="0"/>
                <a:ea typeface="Calibri" panose="020F0502020204030204" pitchFamily="34" charset="0"/>
              </a:rPr>
              <a:t> we find some Palmer amaranth.</a:t>
            </a:r>
          </a:p>
          <a:p>
            <a:r>
              <a:rPr lang="en-US" dirty="0">
                <a:latin typeface="Times New Roman" panose="02020603050405020304" pitchFamily="18" charset="0"/>
                <a:ea typeface="Calibri" panose="020F0502020204030204" pitchFamily="34" charset="0"/>
              </a:rPr>
              <a:t>But Larry </a:t>
            </a:r>
            <a:r>
              <a:rPr lang="en-US" dirty="0" err="1">
                <a:latin typeface="Times New Roman" panose="02020603050405020304" pitchFamily="18" charset="0"/>
                <a:ea typeface="Calibri" panose="020F0502020204030204" pitchFamily="34" charset="0"/>
              </a:rPr>
              <a:t>Steckel</a:t>
            </a:r>
            <a:r>
              <a:rPr lang="en-US" dirty="0">
                <a:latin typeface="Times New Roman" panose="02020603050405020304" pitchFamily="18" charset="0"/>
                <a:ea typeface="Calibri" panose="020F0502020204030204" pitchFamily="34" charset="0"/>
              </a:rPr>
              <a:t>, who is a </a:t>
            </a:r>
            <a:r>
              <a:rPr lang="en-US" dirty="0" err="1">
                <a:latin typeface="Times New Roman" panose="02020603050405020304" pitchFamily="18" charset="0"/>
                <a:ea typeface="Calibri" panose="020F0502020204030204" pitchFamily="34" charset="0"/>
              </a:rPr>
              <a:t>Tennesse's</a:t>
            </a:r>
            <a:r>
              <a:rPr lang="en-US" dirty="0">
                <a:latin typeface="Times New Roman" panose="02020603050405020304" pitchFamily="18" charset="0"/>
                <a:ea typeface="Calibri" panose="020F0502020204030204" pitchFamily="34" charset="0"/>
              </a:rPr>
              <a:t> specialist told me that there is some Palmer also in California.</a:t>
            </a:r>
          </a:p>
          <a:p>
            <a:r>
              <a:rPr lang="en-US" dirty="0">
                <a:latin typeface="Times New Roman" panose="02020603050405020304" pitchFamily="18" charset="0"/>
                <a:ea typeface="Calibri" panose="020F0502020204030204" pitchFamily="34" charset="0"/>
              </a:rPr>
              <a:t>Is it </a:t>
            </a:r>
            <a:r>
              <a:rPr lang="en-US" dirty="0" err="1">
                <a:latin typeface="Times New Roman" panose="02020603050405020304" pitchFamily="18" charset="0"/>
                <a:ea typeface="Calibri" panose="020F0502020204030204" pitchFamily="34" charset="0"/>
              </a:rPr>
              <a:t>possible?And</a:t>
            </a:r>
            <a:r>
              <a:rPr lang="en-US" dirty="0">
                <a:latin typeface="Times New Roman" panose="02020603050405020304" pitchFamily="18" charset="0"/>
                <a:ea typeface="Calibri" panose="020F0502020204030204" pitchFamily="34" charset="0"/>
              </a:rPr>
              <a:t> how come I don't find California on your list?</a:t>
            </a:r>
          </a:p>
          <a:p>
            <a:r>
              <a:rPr lang="en-US" dirty="0">
                <a:latin typeface="Times New Roman" panose="02020603050405020304" pitchFamily="18" charset="0"/>
                <a:ea typeface="Calibri" panose="020F0502020204030204" pitchFamily="34" charset="0"/>
              </a:rPr>
              <a:t> </a:t>
            </a:r>
          </a:p>
          <a:p>
            <a:r>
              <a:rPr lang="en-US" dirty="0">
                <a:latin typeface="Times New Roman" panose="02020603050405020304" pitchFamily="18" charset="0"/>
                <a:ea typeface="Calibri" panose="020F0502020204030204" pitchFamily="34" charset="0"/>
              </a:rPr>
              <a:t>Best regard</a:t>
            </a:r>
            <a:br>
              <a:rPr lang="en-US" dirty="0">
                <a:latin typeface="Times New Roman" panose="02020603050405020304" pitchFamily="18" charset="0"/>
                <a:ea typeface="Calibri" panose="020F0502020204030204" pitchFamily="34" charset="0"/>
              </a:rPr>
            </a:b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Julie Vaillancourt</a:t>
            </a:r>
            <a:br>
              <a:rPr lang="en-US" dirty="0">
                <a:latin typeface="Times New Roman" panose="02020603050405020304" pitchFamily="18" charset="0"/>
                <a:ea typeface="Calibri" panose="020F0502020204030204" pitchFamily="34" charset="0"/>
              </a:rPr>
            </a:br>
            <a:r>
              <a:rPr lang="en-US" dirty="0" err="1">
                <a:latin typeface="Times New Roman" panose="02020603050405020304" pitchFamily="18" charset="0"/>
                <a:ea typeface="Calibri" panose="020F0502020204030204" pitchFamily="34" charset="0"/>
              </a:rPr>
              <a:t>Journaliste</a:t>
            </a:r>
            <a:r>
              <a:rPr lang="en-US" dirty="0">
                <a:latin typeface="Times New Roman" panose="02020603050405020304" pitchFamily="18" charset="0"/>
                <a:ea typeface="Calibri" panose="020F0502020204030204" pitchFamily="34" charset="0"/>
              </a:rPr>
              <a:t> </a:t>
            </a:r>
            <a:br>
              <a:rPr lang="en-US" dirty="0">
                <a:latin typeface="Times New Roman" panose="02020603050405020304" pitchFamily="18" charset="0"/>
                <a:ea typeface="Calibri" panose="020F0502020204030204" pitchFamily="34" charset="0"/>
              </a:rPr>
            </a:br>
            <a:r>
              <a:rPr lang="en-US" dirty="0" err="1">
                <a:latin typeface="Times New Roman" panose="02020603050405020304" pitchFamily="18" charset="0"/>
                <a:ea typeface="Calibri" panose="020F0502020204030204" pitchFamily="34" charset="0"/>
              </a:rPr>
              <a:t>Société</a:t>
            </a:r>
            <a:r>
              <a:rPr lang="en-US" dirty="0">
                <a:latin typeface="Times New Roman" panose="02020603050405020304" pitchFamily="18" charset="0"/>
                <a:ea typeface="Calibri" panose="020F0502020204030204" pitchFamily="34" charset="0"/>
              </a:rPr>
              <a:t> Radio-Canada</a:t>
            </a:r>
          </a:p>
          <a:p>
            <a:r>
              <a:rPr lang="en-US" dirty="0">
                <a:latin typeface="Times New Roman" panose="02020603050405020304" pitchFamily="18" charset="0"/>
                <a:ea typeface="Calibri" panose="020F0502020204030204" pitchFamily="34" charset="0"/>
              </a:rPr>
              <a:t>bureau </a:t>
            </a:r>
            <a:r>
              <a:rPr lang="en-US" u="sng" dirty="0">
                <a:solidFill>
                  <a:srgbClr val="0000FF"/>
                </a:solidFill>
                <a:latin typeface="Times New Roman" panose="02020603050405020304" pitchFamily="18" charset="0"/>
                <a:ea typeface="Calibri" panose="020F0502020204030204" pitchFamily="34" charset="0"/>
                <a:hlinkClick r:id="rId4"/>
              </a:rPr>
              <a:t>514-597-5250</a:t>
            </a:r>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cell. </a:t>
            </a:r>
            <a:r>
              <a:rPr lang="en-US" u="sng" dirty="0">
                <a:solidFill>
                  <a:srgbClr val="0000FF"/>
                </a:solidFill>
                <a:latin typeface="Times New Roman" panose="02020603050405020304" pitchFamily="18" charset="0"/>
                <a:ea typeface="Calibri" panose="020F0502020204030204" pitchFamily="34" charset="0"/>
                <a:hlinkClick r:id="rId5"/>
              </a:rPr>
              <a:t>514-895-5391</a:t>
            </a:r>
            <a:endParaRPr lang="en-US" dirty="0"/>
          </a:p>
        </p:txBody>
      </p:sp>
    </p:spTree>
    <p:extLst>
      <p:ext uri="{BB962C8B-B14F-4D97-AF65-F5344CB8AC3E}">
        <p14:creationId xmlns:p14="http://schemas.microsoft.com/office/powerpoint/2010/main" val="265777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17" y="582404"/>
            <a:ext cx="8451273" cy="5847755"/>
          </a:xfrm>
          <a:prstGeom prst="rect">
            <a:avLst/>
          </a:prstGeom>
        </p:spPr>
        <p:txBody>
          <a:bodyPr wrap="square">
            <a:spAutoFit/>
          </a:bodyPr>
          <a:lstStyle/>
          <a:p>
            <a:r>
              <a:rPr lang="en-US" b="1" u="sng" dirty="0">
                <a:latin typeface="Calibri" panose="020F0502020204030204" pitchFamily="34" charset="0"/>
                <a:ea typeface="Times New Roman" panose="02020603050405020304" pitchFamily="18" charset="0"/>
              </a:rPr>
              <a:t>From:</a:t>
            </a:r>
            <a:r>
              <a:rPr lang="en-US" dirty="0">
                <a:latin typeface="Calibri" panose="020F0502020204030204" pitchFamily="34" charset="0"/>
                <a:ea typeface="Times New Roman" panose="02020603050405020304" pitchFamily="18" charset="0"/>
              </a:rPr>
              <a:t> Ian Heap [mailto:IanHeap@weedscience.org] </a:t>
            </a:r>
            <a:br>
              <a:rPr lang="en-US" dirty="0">
                <a:latin typeface="Calibri" panose="020F0502020204030204" pitchFamily="34" charset="0"/>
                <a:ea typeface="Times New Roman" panose="02020603050405020304" pitchFamily="18" charset="0"/>
              </a:rPr>
            </a:br>
            <a:r>
              <a:rPr lang="en-US" b="1" dirty="0">
                <a:latin typeface="Calibri" panose="020F0502020204030204" pitchFamily="34" charset="0"/>
                <a:ea typeface="Times New Roman" panose="02020603050405020304" pitchFamily="18" charset="0"/>
              </a:rPr>
              <a:t>Sent:</a:t>
            </a:r>
            <a:r>
              <a:rPr lang="en-US" dirty="0">
                <a:latin typeface="Calibri" panose="020F0502020204030204" pitchFamily="34" charset="0"/>
                <a:ea typeface="Times New Roman" panose="02020603050405020304" pitchFamily="18" charset="0"/>
              </a:rPr>
              <a:t> Tuesday, November 10, 2015 9:44 PM</a:t>
            </a:r>
            <a:br>
              <a:rPr lang="en-US" dirty="0">
                <a:latin typeface="Calibri" panose="020F0502020204030204" pitchFamily="34" charset="0"/>
                <a:ea typeface="Times New Roman" panose="02020603050405020304" pitchFamily="18" charset="0"/>
              </a:rPr>
            </a:br>
            <a:r>
              <a:rPr lang="en-US" b="1" dirty="0">
                <a:latin typeface="Calibri" panose="020F0502020204030204" pitchFamily="34" charset="0"/>
                <a:ea typeface="Times New Roman" panose="02020603050405020304" pitchFamily="18" charset="0"/>
              </a:rPr>
              <a:t>To:</a:t>
            </a:r>
            <a:r>
              <a:rPr lang="en-US" dirty="0">
                <a:latin typeface="Calibri" panose="020F0502020204030204" pitchFamily="34" charset="0"/>
                <a:ea typeface="Times New Roman" panose="02020603050405020304" pitchFamily="18" charset="0"/>
              </a:rPr>
              <a:t> 'julie vaillancourt' &lt;julie.vaillancourt@radio-canada.ca&gt;</a:t>
            </a:r>
            <a:br>
              <a:rPr lang="en-US" dirty="0">
                <a:latin typeface="Calibri" panose="020F0502020204030204" pitchFamily="34" charset="0"/>
                <a:ea typeface="Times New Roman" panose="02020603050405020304" pitchFamily="18" charset="0"/>
              </a:rPr>
            </a:br>
            <a:r>
              <a:rPr lang="en-US" b="1" dirty="0">
                <a:latin typeface="Calibri" panose="020F0502020204030204" pitchFamily="34" charset="0"/>
                <a:ea typeface="Times New Roman" panose="02020603050405020304" pitchFamily="18" charset="0"/>
              </a:rPr>
              <a:t>Subject:</a:t>
            </a:r>
            <a:r>
              <a:rPr lang="en-US" dirty="0">
                <a:latin typeface="Calibri" panose="020F0502020204030204" pitchFamily="34" charset="0"/>
                <a:ea typeface="Times New Roman" panose="02020603050405020304" pitchFamily="18" charset="0"/>
              </a:rPr>
              <a:t> RE: question</a:t>
            </a:r>
            <a:endParaRPr lang="en-US" sz="2000" dirty="0">
              <a:latin typeface="Times New Roman" panose="02020603050405020304" pitchFamily="18" charset="0"/>
              <a:ea typeface="Calibri" panose="020F0502020204030204" pitchFamily="34" charset="0"/>
            </a:endParaRPr>
          </a:p>
          <a:p>
            <a:r>
              <a:rPr lang="en-US" sz="2000" dirty="0">
                <a:latin typeface="Times New Roman" panose="02020603050405020304" pitchFamily="18" charset="0"/>
                <a:ea typeface="Calibri" panose="020F0502020204030204" pitchFamily="34" charset="0"/>
              </a:rPr>
              <a:t> </a:t>
            </a:r>
          </a:p>
          <a:p>
            <a:r>
              <a:rPr lang="en-US" dirty="0">
                <a:latin typeface="Calibri" panose="020F0502020204030204" pitchFamily="34" charset="0"/>
                <a:ea typeface="Calibri" panose="020F0502020204030204" pitchFamily="34" charset="0"/>
              </a:rPr>
              <a:t>Yes, it is possible, even very likely.  However, the scientific data to show resistance has not been submitted to the site so that we can post it.  Otherwise the site wouldn’t be scientific, just people’s opinions.  Don’t worry, California will appear on the website as soon as we get scientific confirmation.</a:t>
            </a:r>
            <a:endParaRPr lang="en-US" sz="2000" dirty="0">
              <a:latin typeface="Times New Roman" panose="02020603050405020304" pitchFamily="18"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Ian Heap.</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Ian Heap Ph.D.</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International Survey of Herbicide</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Resistant Weeds</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P.O. Box 1365</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Corvallis, OR 97339 USA</a:t>
            </a:r>
            <a:endParaRPr lang="en-US" sz="2000" dirty="0">
              <a:latin typeface="Times New Roman" panose="02020603050405020304" pitchFamily="18" charset="0"/>
              <a:ea typeface="Calibri" panose="020F0502020204030204" pitchFamily="34" charset="0"/>
            </a:endParaRPr>
          </a:p>
          <a:p>
            <a:r>
              <a:rPr lang="en-US" sz="1600" dirty="0" err="1">
                <a:latin typeface="Consolas" panose="020B0609020204030204" pitchFamily="49" charset="0"/>
                <a:ea typeface="Calibri" panose="020F0502020204030204" pitchFamily="34" charset="0"/>
              </a:rPr>
              <a:t>Ph</a:t>
            </a:r>
            <a:r>
              <a:rPr lang="en-US" sz="1600" dirty="0">
                <a:latin typeface="Consolas" panose="020B0609020204030204" pitchFamily="49" charset="0"/>
                <a:ea typeface="Calibri" panose="020F0502020204030204" pitchFamily="34" charset="0"/>
              </a:rPr>
              <a:t>: </a:t>
            </a:r>
            <a:r>
              <a:rPr lang="en-US" sz="1600" u="sng" dirty="0">
                <a:latin typeface="Consolas" panose="020B0609020204030204" pitchFamily="49" charset="0"/>
                <a:ea typeface="Calibri" panose="020F0502020204030204" pitchFamily="34" charset="0"/>
                <a:hlinkClick r:id="rId2"/>
              </a:rPr>
              <a:t>541 231-4921</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E-mail : </a:t>
            </a:r>
            <a:r>
              <a:rPr lang="en-US" sz="1600" u="sng" dirty="0">
                <a:latin typeface="Consolas" panose="020B0609020204030204" pitchFamily="49" charset="0"/>
                <a:ea typeface="Calibri" panose="020F0502020204030204" pitchFamily="34" charset="0"/>
                <a:hlinkClick r:id="rId3"/>
              </a:rPr>
              <a:t>IanHeap@weedscience.org</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URL : </a:t>
            </a:r>
            <a:r>
              <a:rPr lang="en-US" sz="1600" u="sng" dirty="0">
                <a:latin typeface="Consolas" panose="020B0609020204030204" pitchFamily="49" charset="0"/>
                <a:ea typeface="Calibri" panose="020F0502020204030204" pitchFamily="34" charset="0"/>
                <a:hlinkClick r:id="rId4"/>
              </a:rPr>
              <a:t>http://www.weedscience.com</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a:t>
            </a:r>
            <a:endParaRPr lang="en-US" sz="2000" dirty="0">
              <a:latin typeface="Times New Roman" panose="02020603050405020304" pitchFamily="18" charset="0"/>
              <a:ea typeface="Calibri" panose="020F0502020204030204" pitchFamily="34" charset="0"/>
            </a:endParaRPr>
          </a:p>
          <a:p>
            <a:r>
              <a:rPr lang="en-US" sz="1600" dirty="0">
                <a:latin typeface="Consolas" panose="020B0609020204030204" pitchFamily="49" charset="0"/>
                <a:ea typeface="Calibri" panose="020F0502020204030204" pitchFamily="34" charset="0"/>
              </a:rPr>
              <a:t>"Aussie Enjoying Oregon"</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239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417" y="1886819"/>
            <a:ext cx="7324437" cy="2677656"/>
          </a:xfrm>
          <a:prstGeom prst="rect">
            <a:avLst/>
          </a:prstGeom>
        </p:spPr>
        <p:txBody>
          <a:bodyPr wrap="square">
            <a:spAutoFit/>
          </a:bodyPr>
          <a:lstStyle/>
          <a:p>
            <a:r>
              <a:rPr lang="en-US" sz="2400" dirty="0">
                <a:latin typeface="Georgia" panose="02040502050405020303" pitchFamily="18" charset="0"/>
              </a:rPr>
              <a:t> ”</a:t>
            </a:r>
            <a:r>
              <a:rPr lang="en-US" sz="2400" dirty="0"/>
              <a:t>To that list, </a:t>
            </a:r>
            <a:r>
              <a:rPr lang="en-US" sz="2400" dirty="0" err="1"/>
              <a:t>junglerice</a:t>
            </a:r>
            <a:r>
              <a:rPr lang="en-US" sz="2400" dirty="0"/>
              <a:t> has recently been added with confirmed instances from Kern to Colusa counties, and even more recently, </a:t>
            </a:r>
            <a:r>
              <a:rPr lang="en-US" sz="2400" b="1" dirty="0">
                <a:latin typeface="Georgia" panose="02040502050405020303" pitchFamily="18" charset="0"/>
                <a:hlinkClick r:id="rId2"/>
              </a:rPr>
              <a:t>Palmer amaranth</a:t>
            </a:r>
            <a:r>
              <a:rPr lang="en-US" sz="2400" dirty="0">
                <a:latin typeface="Georgia" panose="02040502050405020303" pitchFamily="18" charset="0"/>
              </a:rPr>
              <a:t> has been coming through glyphosate treatments in Tulare County, according to Extension weed specialist Brad Hanson, UC Davis, speaking at The Almond Conference last December.”  </a:t>
            </a:r>
            <a:r>
              <a:rPr lang="en-US" sz="2400" dirty="0">
                <a:solidFill>
                  <a:srgbClr val="FFC000"/>
                </a:solidFill>
                <a:latin typeface="Georgia" panose="02040502050405020303" pitchFamily="18" charset="0"/>
              </a:rPr>
              <a:t>Western Farm Press</a:t>
            </a:r>
            <a:endParaRPr lang="en-US" sz="2400" dirty="0">
              <a:solidFill>
                <a:srgbClr val="FFC000"/>
              </a:solidFill>
            </a:endParaRPr>
          </a:p>
        </p:txBody>
      </p:sp>
      <p:sp>
        <p:nvSpPr>
          <p:cNvPr id="4" name="TextBox 3"/>
          <p:cNvSpPr txBox="1"/>
          <p:nvPr/>
        </p:nvSpPr>
        <p:spPr>
          <a:xfrm>
            <a:off x="712725" y="923637"/>
            <a:ext cx="7683129" cy="584775"/>
          </a:xfrm>
          <a:prstGeom prst="rect">
            <a:avLst/>
          </a:prstGeom>
          <a:noFill/>
        </p:spPr>
        <p:txBody>
          <a:bodyPr wrap="none" rtlCol="0">
            <a:spAutoFit/>
          </a:bodyPr>
          <a:lstStyle/>
          <a:p>
            <a:r>
              <a:rPr lang="en-US" sz="3200" dirty="0">
                <a:solidFill>
                  <a:srgbClr val="FFC000"/>
                </a:solidFill>
              </a:rPr>
              <a:t>Where did Larry </a:t>
            </a:r>
            <a:r>
              <a:rPr lang="en-US" sz="3200" dirty="0" err="1">
                <a:solidFill>
                  <a:srgbClr val="FFC000"/>
                </a:solidFill>
              </a:rPr>
              <a:t>Steckel</a:t>
            </a:r>
            <a:r>
              <a:rPr lang="en-US" sz="3200" dirty="0">
                <a:solidFill>
                  <a:srgbClr val="FFC000"/>
                </a:solidFill>
              </a:rPr>
              <a:t> get his information?</a:t>
            </a:r>
          </a:p>
        </p:txBody>
      </p:sp>
      <p:sp>
        <p:nvSpPr>
          <p:cNvPr id="5" name="TextBox 4"/>
          <p:cNvSpPr txBox="1"/>
          <p:nvPr/>
        </p:nvSpPr>
        <p:spPr>
          <a:xfrm flipH="1">
            <a:off x="789476" y="5310909"/>
            <a:ext cx="7888318" cy="1200329"/>
          </a:xfrm>
          <a:prstGeom prst="rect">
            <a:avLst/>
          </a:prstGeom>
          <a:noFill/>
        </p:spPr>
        <p:txBody>
          <a:bodyPr wrap="square" rtlCol="0">
            <a:spAutoFit/>
          </a:bodyPr>
          <a:lstStyle/>
          <a:p>
            <a:r>
              <a:rPr lang="en-US" sz="2400" dirty="0">
                <a:solidFill>
                  <a:srgbClr val="FFC000"/>
                </a:solidFill>
              </a:rPr>
              <a:t>Brad Hanson mentioned in his talk to Almond growers that Palmer Amaranth had been “coming through glyphosate treatments”</a:t>
            </a:r>
          </a:p>
        </p:txBody>
      </p:sp>
    </p:spTree>
    <p:extLst>
      <p:ext uri="{BB962C8B-B14F-4D97-AF65-F5344CB8AC3E}">
        <p14:creationId xmlns:p14="http://schemas.microsoft.com/office/powerpoint/2010/main" val="169709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Common Cases – we still need a scientific process</a:t>
            </a:r>
          </a:p>
        </p:txBody>
      </p:sp>
      <p:sp>
        <p:nvSpPr>
          <p:cNvPr id="3" name="Content Placeholder 2"/>
          <p:cNvSpPr>
            <a:spLocks noGrp="1"/>
          </p:cNvSpPr>
          <p:nvPr>
            <p:ph idx="1"/>
          </p:nvPr>
        </p:nvSpPr>
        <p:spPr/>
        <p:txBody>
          <a:bodyPr>
            <a:normAutofit fontScale="92500" lnSpcReduction="20000"/>
          </a:bodyPr>
          <a:lstStyle/>
          <a:p>
            <a:r>
              <a:rPr lang="en-US" dirty="0"/>
              <a:t>Sometimes receive comments that the survey is “out of date” because it does not include a species x with resistance to herbicide y in state z.</a:t>
            </a:r>
          </a:p>
          <a:p>
            <a:r>
              <a:rPr lang="en-US" dirty="0"/>
              <a:t>With widespread cases like glyphosate resistant Palmer Amaranth it is logical to </a:t>
            </a:r>
            <a:r>
              <a:rPr lang="en-US" sz="3200" b="1" dirty="0"/>
              <a:t>assume</a:t>
            </a:r>
            <a:r>
              <a:rPr lang="en-US" dirty="0"/>
              <a:t> that it occurs in all states that a) have a lot of Palmer Amaranth and b) have a lot of Roundup Ready crops</a:t>
            </a:r>
          </a:p>
          <a:p>
            <a:r>
              <a:rPr lang="en-US" dirty="0"/>
              <a:t>That’s fine, but the survey is not about assumption, it is about facts.  In the above case no-one would blink if suddenly glyphosate resistant Palmer Amaranth appeared in a new state, however where do you draw the line.  The survey cannot be based on assumption or it all falls apart.</a:t>
            </a:r>
          </a:p>
          <a:p>
            <a:r>
              <a:rPr lang="en-US" dirty="0"/>
              <a:t>For this reason I believe I have to just accept that some people think the survey is “not up to date”.  </a:t>
            </a:r>
          </a:p>
          <a:p>
            <a:r>
              <a:rPr lang="en-US" dirty="0"/>
              <a:t>The survey strives to be up to date with what is actually scientifically known and shown to be resistant.</a:t>
            </a:r>
          </a:p>
        </p:txBody>
      </p:sp>
    </p:spTree>
    <p:extLst>
      <p:ext uri="{BB962C8B-B14F-4D97-AF65-F5344CB8AC3E}">
        <p14:creationId xmlns:p14="http://schemas.microsoft.com/office/powerpoint/2010/main" val="103401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818" y="920891"/>
            <a:ext cx="8257310" cy="563231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From:</a:t>
            </a:r>
            <a:r>
              <a:rPr lang="en-US" dirty="0">
                <a:latin typeface="Calibri" panose="020F0502020204030204" pitchFamily="34" charset="0"/>
                <a:ea typeface="Calibri" panose="020F0502020204030204" pitchFamily="34" charset="0"/>
                <a:cs typeface="Times New Roman" panose="02020603050405020304" pitchFamily="18" charset="0"/>
              </a:rPr>
              <a:t> Jason Keith </a:t>
            </a:r>
            <a:r>
              <a:rPr lang="en-US" dirty="0" err="1">
                <a:latin typeface="Calibri" panose="020F0502020204030204" pitchFamily="34" charset="0"/>
                <a:ea typeface="Calibri" panose="020F0502020204030204" pitchFamily="34" charset="0"/>
                <a:cs typeface="Times New Roman" panose="02020603050405020304" pitchFamily="18" charset="0"/>
              </a:rPr>
              <a:t>Norsworthy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mailto:jnorswor@uark.edu</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Sent:</a:t>
            </a:r>
            <a:r>
              <a:rPr lang="en-US" dirty="0">
                <a:latin typeface="Calibri" panose="020F0502020204030204" pitchFamily="34" charset="0"/>
                <a:ea typeface="Calibri" panose="020F0502020204030204" pitchFamily="34" charset="0"/>
                <a:cs typeface="Times New Roman" panose="02020603050405020304" pitchFamily="18" charset="0"/>
              </a:rPr>
              <a:t> Monday, April 6, 2015 11:09 AM</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To: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IanHeap@weedscience.org</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Subject:</a:t>
            </a:r>
            <a:r>
              <a:rPr lang="en-US" dirty="0">
                <a:latin typeface="Calibri" panose="020F0502020204030204" pitchFamily="34" charset="0"/>
                <a:ea typeface="Calibri" panose="020F0502020204030204" pitchFamily="34" charset="0"/>
                <a:cs typeface="Times New Roman" panose="02020603050405020304" pitchFamily="18" charset="0"/>
              </a:rPr>
              <a:t> resistant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Ian,</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 have a population of </a:t>
            </a:r>
            <a:r>
              <a:rPr lang="en-US" dirty="0" err="1">
                <a:latin typeface="Calibri" panose="020F0502020204030204" pitchFamily="34" charset="0"/>
                <a:ea typeface="Calibri" panose="020F0502020204030204" pitchFamily="34" charset="0"/>
                <a:cs typeface="Times New Roman" panose="02020603050405020304" pitchFamily="18" charset="0"/>
              </a:rPr>
              <a:t>barnyardgrass</a:t>
            </a:r>
            <a:r>
              <a:rPr lang="en-US" dirty="0">
                <a:latin typeface="Calibri" panose="020F0502020204030204" pitchFamily="34" charset="0"/>
                <a:ea typeface="Calibri" panose="020F0502020204030204" pitchFamily="34" charset="0"/>
                <a:cs typeface="Times New Roman" panose="02020603050405020304" pitchFamily="18" charset="0"/>
              </a:rPr>
              <a:t> in AR that has tested positive for resistance to </a:t>
            </a:r>
            <a:r>
              <a:rPr lang="en-US" dirty="0" err="1">
                <a:latin typeface="Calibri" panose="020F0502020204030204" pitchFamily="34" charset="0"/>
                <a:ea typeface="Calibri" panose="020F0502020204030204" pitchFamily="34" charset="0"/>
                <a:cs typeface="Times New Roman" panose="02020603050405020304" pitchFamily="18" charset="0"/>
              </a:rPr>
              <a:t>propanil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imazethapyr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penoxsulam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quinclorac</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err="1">
                <a:latin typeface="Calibri" panose="020F0502020204030204" pitchFamily="34" charset="0"/>
                <a:ea typeface="Calibri" panose="020F0502020204030204" pitchFamily="34" charset="0"/>
                <a:cs typeface="Times New Roman" panose="02020603050405020304" pitchFamily="18" charset="0"/>
              </a:rPr>
              <a:t>cyhalofop</a:t>
            </a:r>
            <a:r>
              <a:rPr lang="en-US" dirty="0">
                <a:latin typeface="Calibri" panose="020F0502020204030204" pitchFamily="34" charset="0"/>
                <a:ea typeface="Calibri" panose="020F0502020204030204" pitchFamily="34" charset="0"/>
                <a:cs typeface="Times New Roman" panose="02020603050405020304" pitchFamily="18" charset="0"/>
              </a:rPr>
              <a:t> (four sites of action).</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Please add this to your website.</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Jason K. </a:t>
            </a:r>
            <a:r>
              <a:rPr lang="en-US" dirty="0" err="1">
                <a:latin typeface="Calibri" panose="020F0502020204030204" pitchFamily="34" charset="0"/>
                <a:ea typeface="Calibri" panose="020F0502020204030204" pitchFamily="34" charset="0"/>
                <a:cs typeface="Times New Roman" panose="02020603050405020304" pitchFamily="18" charset="0"/>
              </a:rPr>
              <a:t>Norsworthy</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Professor and Elms Farming Chair of Weed Science</a:t>
            </a:r>
          </a:p>
          <a:p>
            <a:r>
              <a:rPr lang="en-US" dirty="0">
                <a:latin typeface="Calibri" panose="020F0502020204030204" pitchFamily="34" charset="0"/>
                <a:ea typeface="Calibri" panose="020F0502020204030204" pitchFamily="34" charset="0"/>
                <a:cs typeface="Times New Roman" panose="02020603050405020304" pitchFamily="18" charset="0"/>
              </a:rPr>
              <a:t>University of Arkansas </a:t>
            </a:r>
          </a:p>
          <a:p>
            <a:r>
              <a:rPr lang="en-US" dirty="0">
                <a:latin typeface="Calibri" panose="020F0502020204030204" pitchFamily="34" charset="0"/>
                <a:ea typeface="Calibri" panose="020F0502020204030204" pitchFamily="34" charset="0"/>
                <a:cs typeface="Times New Roman" panose="02020603050405020304" pitchFamily="18" charset="0"/>
              </a:rPr>
              <a:t>1366 West </a:t>
            </a:r>
            <a:r>
              <a:rPr lang="en-US" dirty="0" err="1">
                <a:latin typeface="Calibri" panose="020F0502020204030204" pitchFamily="34" charset="0"/>
                <a:ea typeface="Calibri" panose="020F0502020204030204" pitchFamily="34" charset="0"/>
                <a:cs typeface="Times New Roman" panose="02020603050405020304" pitchFamily="18" charset="0"/>
              </a:rPr>
              <a:t>Altheimer</a:t>
            </a:r>
            <a:r>
              <a:rPr lang="en-US" dirty="0">
                <a:latin typeface="Calibri" panose="020F0502020204030204" pitchFamily="34" charset="0"/>
                <a:ea typeface="Calibri" panose="020F0502020204030204" pitchFamily="34" charset="0"/>
                <a:cs typeface="Times New Roman" panose="02020603050405020304" pitchFamily="18" charset="0"/>
              </a:rPr>
              <a:t> Drive</a:t>
            </a:r>
          </a:p>
          <a:p>
            <a:r>
              <a:rPr lang="en-US" dirty="0">
                <a:latin typeface="Calibri" panose="020F0502020204030204" pitchFamily="34" charset="0"/>
                <a:ea typeface="Calibri" panose="020F0502020204030204" pitchFamily="34" charset="0"/>
                <a:cs typeface="Times New Roman" panose="02020603050405020304" pitchFamily="18" charset="0"/>
              </a:rPr>
              <a:t>Fayetteville, AR 72704</a:t>
            </a:r>
          </a:p>
          <a:p>
            <a:r>
              <a:rPr lang="en-US" dirty="0">
                <a:latin typeface="Calibri" panose="020F0502020204030204" pitchFamily="34" charset="0"/>
                <a:ea typeface="Calibri" panose="020F0502020204030204" pitchFamily="34" charset="0"/>
                <a:cs typeface="Times New Roman" panose="02020603050405020304" pitchFamily="18" charset="0"/>
              </a:rPr>
              <a:t>Cell: 479-445-9310</a:t>
            </a:r>
          </a:p>
          <a:p>
            <a:r>
              <a:rPr lang="en-US" dirty="0">
                <a:latin typeface="Calibri" panose="020F0502020204030204" pitchFamily="34" charset="0"/>
                <a:ea typeface="Calibri" panose="020F0502020204030204" pitchFamily="34" charset="0"/>
                <a:cs typeface="Times New Roman" panose="02020603050405020304" pitchFamily="18" charset="0"/>
              </a:rPr>
              <a:t>Office: 479-575-8740</a:t>
            </a:r>
          </a:p>
          <a:p>
            <a:r>
              <a:rPr lang="en-US" dirty="0">
                <a:latin typeface="Calibri" panose="020F0502020204030204" pitchFamily="34" charset="0"/>
                <a:ea typeface="Calibri" panose="020F0502020204030204" pitchFamily="34" charset="0"/>
                <a:cs typeface="Times New Roman" panose="02020603050405020304" pitchFamily="18" charset="0"/>
              </a:rPr>
              <a:t>Fax: 479-575-3975</a:t>
            </a:r>
          </a:p>
        </p:txBody>
      </p:sp>
      <p:sp>
        <p:nvSpPr>
          <p:cNvPr id="3" name="Rectangle 2"/>
          <p:cNvSpPr/>
          <p:nvPr/>
        </p:nvSpPr>
        <p:spPr>
          <a:xfrm>
            <a:off x="461818" y="288698"/>
            <a:ext cx="8257310" cy="584775"/>
          </a:xfrm>
          <a:prstGeom prst="rect">
            <a:avLst/>
          </a:prstGeom>
        </p:spPr>
        <p:txBody>
          <a:bodyPr wrap="square">
            <a:spAutoFit/>
          </a:bodyPr>
          <a:lstStyle/>
          <a:p>
            <a:r>
              <a:rPr lang="en-US" sz="3200" dirty="0">
                <a:solidFill>
                  <a:srgbClr val="FFC000"/>
                </a:solidFill>
              </a:rPr>
              <a:t>Even Difficult with Experienced Researchers</a:t>
            </a:r>
          </a:p>
        </p:txBody>
      </p:sp>
    </p:spTree>
    <p:extLst>
      <p:ext uri="{BB962C8B-B14F-4D97-AF65-F5344CB8AC3E}">
        <p14:creationId xmlns:p14="http://schemas.microsoft.com/office/powerpoint/2010/main" val="88597352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137</TotalTime>
  <Words>525</Words>
  <Application>Microsoft Office PowerPoint</Application>
  <PresentationFormat>On-screen Show (4:3)</PresentationFormat>
  <Paragraphs>204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Consolas</vt:lpstr>
      <vt:lpstr>Corbel</vt:lpstr>
      <vt:lpstr>Georgia</vt:lpstr>
      <vt:lpstr>Times New Roman</vt:lpstr>
      <vt:lpstr>Depth</vt:lpstr>
      <vt:lpstr>International Survey of  Herbicide Resistant Weeds </vt:lpstr>
      <vt:lpstr>New Cases</vt:lpstr>
      <vt:lpstr>25th Asian Pacific Weed Conference</vt:lpstr>
      <vt:lpstr>4 Main Modules Under Development</vt:lpstr>
      <vt:lpstr>PowerPoint Presentation</vt:lpstr>
      <vt:lpstr>PowerPoint Presentation</vt:lpstr>
      <vt:lpstr>PowerPoint Presentation</vt:lpstr>
      <vt:lpstr>Posting Common Cases – we still need a scientific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Access Papers</vt:lpstr>
      <vt:lpstr>HRAC Website Handoff?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Heap</dc:creator>
  <cp:lastModifiedBy>Ian Heap</cp:lastModifiedBy>
  <cp:revision>15</cp:revision>
  <dcterms:created xsi:type="dcterms:W3CDTF">2016-02-07T11:52:14Z</dcterms:created>
  <dcterms:modified xsi:type="dcterms:W3CDTF">2016-04-06T18:35:26Z</dcterms:modified>
</cp:coreProperties>
</file>