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66" r:id="rId2"/>
    <p:sldMasterId id="2147483668" r:id="rId3"/>
    <p:sldMasterId id="2147483680" r:id="rId4"/>
  </p:sldMasterIdLst>
  <p:sldIdLst>
    <p:sldId id="256" r:id="rId5"/>
    <p:sldId id="259" r:id="rId6"/>
    <p:sldId id="260" r:id="rId7"/>
    <p:sldId id="267" r:id="rId8"/>
    <p:sldId id="268" r:id="rId9"/>
    <p:sldId id="269" r:id="rId10"/>
    <p:sldId id="270" r:id="rId11"/>
    <p:sldId id="272" r:id="rId12"/>
  </p:sldIdLst>
  <p:sldSz cx="9144000" cy="6400800"/>
  <p:notesSz cx="6858000" cy="9144000"/>
  <p:defaultTextStyle>
    <a:defPPr>
      <a:defRPr lang="en-US"/>
    </a:defPPr>
    <a:lvl1pPr marL="0" algn="l" defTabSz="44389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43897" algn="l" defTabSz="44389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87793" algn="l" defTabSz="44389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31690" algn="l" defTabSz="44389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75587" algn="l" defTabSz="44389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219484" algn="l" defTabSz="44389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63381" algn="l" defTabSz="44389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107277" algn="l" defTabSz="44389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51174" algn="l" defTabSz="44389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16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946" y="58"/>
      </p:cViewPr>
      <p:guideLst>
        <p:guide orient="horz" pos="2016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92898112"/>
        <c:axId val="392898504"/>
      </c:barChart>
      <c:catAx>
        <c:axId val="3928981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392898504"/>
        <c:crosses val="autoZero"/>
        <c:auto val="1"/>
        <c:lblAlgn val="ctr"/>
        <c:lblOffset val="100"/>
        <c:noMultiLvlLbl val="0"/>
      </c:catAx>
      <c:valAx>
        <c:axId val="3928985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9289811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7600344945271902"/>
          <c:y val="0.40451136342600202"/>
          <c:w val="0.114585547955949"/>
          <c:h val="0.22605568905729401"/>
        </c:manualLayout>
      </c:layout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>
          <a:latin typeface="Arial"/>
        </a:defRPr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8225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00">
        <p14:reveal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pe Sty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6548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00">
        <p14:reveal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ty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4071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00">
        <p14:reveal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188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705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mc:AlternateContent xmlns:mc="http://schemas.openxmlformats.org/markup-compatibility/2006" xmlns:p14="http://schemas.microsoft.com/office/powerpoint/2010/main">
    <mc:Choice Requires="p14">
      <p:transition spd="slow" p14:dur="2200">
        <p14:reveal/>
      </p:transition>
    </mc:Choice>
    <mc:Fallback xmlns="">
      <p:transition xmlns:p14="http://schemas.microsoft.com/office/powerpoint/2010/main" spd="slow">
        <p:fade/>
      </p:transition>
    </mc:Fallback>
  </mc:AlternateContent>
  <p:txStyles>
    <p:titleStyle>
      <a:lvl1pPr algn="ctr" defTabSz="443943" rtl="0" eaLnBrk="1" latinLnBrk="0" hangingPunct="1">
        <a:spcBef>
          <a:spcPct val="0"/>
        </a:spcBef>
        <a:buNone/>
        <a:defRPr sz="4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2957" indent="-332957" algn="l" defTabSz="443943" rtl="0" eaLnBrk="1" latinLnBrk="0" hangingPunct="1">
        <a:spcBef>
          <a:spcPct val="20000"/>
        </a:spcBef>
        <a:buFont typeface="Arial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21408" indent="-277465" algn="l" defTabSz="443943" rtl="0" eaLnBrk="1" latinLnBrk="0" hangingPunct="1">
        <a:spcBef>
          <a:spcPct val="20000"/>
        </a:spcBef>
        <a:buFont typeface="Arial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109858" indent="-221972" algn="l" defTabSz="443943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553801" indent="-221972" algn="l" defTabSz="443943" rtl="0" eaLnBrk="1" latinLnBrk="0" hangingPunct="1">
        <a:spcBef>
          <a:spcPct val="20000"/>
        </a:spcBef>
        <a:buFont typeface="Arial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97744" indent="-221972" algn="l" defTabSz="443943" rtl="0" eaLnBrk="1" latinLnBrk="0" hangingPunct="1">
        <a:spcBef>
          <a:spcPct val="20000"/>
        </a:spcBef>
        <a:buFont typeface="Arial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41688" indent="-221972" algn="l" defTabSz="443943" rtl="0" eaLnBrk="1" latinLnBrk="0" hangingPunct="1">
        <a:spcBef>
          <a:spcPct val="20000"/>
        </a:spcBef>
        <a:buFont typeface="Arial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85631" indent="-221972" algn="l" defTabSz="443943" rtl="0" eaLnBrk="1" latinLnBrk="0" hangingPunct="1">
        <a:spcBef>
          <a:spcPct val="20000"/>
        </a:spcBef>
        <a:buFont typeface="Arial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29574" indent="-221972" algn="l" defTabSz="443943" rtl="0" eaLnBrk="1" latinLnBrk="0" hangingPunct="1">
        <a:spcBef>
          <a:spcPct val="20000"/>
        </a:spcBef>
        <a:buFont typeface="Arial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773517" indent="-221972" algn="l" defTabSz="443943" rtl="0" eaLnBrk="1" latinLnBrk="0" hangingPunct="1">
        <a:spcBef>
          <a:spcPct val="20000"/>
        </a:spcBef>
        <a:buFont typeface="Arial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4394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43943" algn="l" defTabSz="44394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87886" algn="l" defTabSz="44394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31830" algn="l" defTabSz="44394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75773" algn="l" defTabSz="44394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19716" algn="l" defTabSz="44394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63659" algn="l" defTabSz="44394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107603" algn="l" defTabSz="44394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551546" algn="l" defTabSz="44394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598131" y="811109"/>
            <a:ext cx="3474064" cy="46320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4300" b="1" baseline="0" dirty="0" smtClean="0">
                <a:latin typeface="Arial"/>
                <a:cs typeface="Arial"/>
              </a:rPr>
              <a:t>Heading one</a:t>
            </a:r>
          </a:p>
          <a:p>
            <a:pPr>
              <a:spcAft>
                <a:spcPts val="600"/>
              </a:spcAft>
            </a:pPr>
            <a:r>
              <a:rPr lang="en-US" sz="3100" b="1" baseline="0" dirty="0" smtClean="0">
                <a:latin typeface="Arial"/>
                <a:cs typeface="Arial"/>
              </a:rPr>
              <a:t>Heading two</a:t>
            </a:r>
          </a:p>
          <a:p>
            <a:pPr>
              <a:spcAft>
                <a:spcPts val="1200"/>
              </a:spcAft>
            </a:pPr>
            <a:r>
              <a:rPr lang="en-US" sz="2400" baseline="0" dirty="0" smtClean="0">
                <a:latin typeface="Arial"/>
                <a:cs typeface="Arial"/>
              </a:rPr>
              <a:t>Heading three</a:t>
            </a:r>
          </a:p>
          <a:p>
            <a:pPr>
              <a:spcAft>
                <a:spcPts val="600"/>
              </a:spcAft>
            </a:pPr>
            <a:r>
              <a:rPr lang="en-US" sz="1800" baseline="0" dirty="0" smtClean="0">
                <a:latin typeface="Arial"/>
                <a:cs typeface="Arial"/>
              </a:rPr>
              <a:t>Body copy</a:t>
            </a:r>
          </a:p>
          <a:p>
            <a:pPr marL="285750" indent="-285750">
              <a:lnSpc>
                <a:spcPct val="150000"/>
              </a:lnSpc>
              <a:buClr>
                <a:schemeClr val="accent2"/>
              </a:buClr>
              <a:buFont typeface="Arial"/>
              <a:buChar char="•"/>
            </a:pPr>
            <a:r>
              <a:rPr lang="en-US" sz="1800" baseline="0" dirty="0" smtClean="0">
                <a:latin typeface="Arial"/>
                <a:cs typeface="Arial"/>
              </a:rPr>
              <a:t>Bullet point</a:t>
            </a:r>
          </a:p>
          <a:p>
            <a:pPr marL="285750" indent="-285750">
              <a:lnSpc>
                <a:spcPct val="150000"/>
              </a:lnSpc>
              <a:buClr>
                <a:schemeClr val="accent2"/>
              </a:buClr>
              <a:buFont typeface="Arial"/>
              <a:buChar char="•"/>
            </a:pPr>
            <a:r>
              <a:rPr lang="en-US" sz="1800" baseline="0" dirty="0" smtClean="0">
                <a:latin typeface="Arial"/>
                <a:cs typeface="Arial"/>
              </a:rPr>
              <a:t>Bullet point</a:t>
            </a:r>
          </a:p>
          <a:p>
            <a:pPr marL="285750" indent="-285750">
              <a:lnSpc>
                <a:spcPct val="150000"/>
              </a:lnSpc>
              <a:buClr>
                <a:schemeClr val="accent2"/>
              </a:buClr>
              <a:buFont typeface="Arial"/>
              <a:buChar char="•"/>
            </a:pPr>
            <a:r>
              <a:rPr lang="en-US" sz="1800" baseline="0" dirty="0" smtClean="0">
                <a:latin typeface="Arial"/>
                <a:cs typeface="Arial"/>
              </a:rPr>
              <a:t>Bullet point</a:t>
            </a:r>
          </a:p>
          <a:p>
            <a:endParaRPr lang="en-US" baseline="0" dirty="0" smtClean="0">
              <a:latin typeface="Arial"/>
              <a:cs typeface="Arial"/>
            </a:endParaRPr>
          </a:p>
          <a:p>
            <a:r>
              <a:rPr lang="en-US" sz="1400" baseline="0" dirty="0" smtClean="0">
                <a:latin typeface="Arial"/>
                <a:cs typeface="Arial"/>
              </a:rPr>
              <a:t>DATE XX-XX-XXXX</a:t>
            </a:r>
          </a:p>
          <a:p>
            <a:r>
              <a:rPr lang="en-US" b="1" baseline="0" dirty="0" smtClean="0">
                <a:latin typeface="Arial"/>
                <a:cs typeface="Arial"/>
              </a:rPr>
              <a:t>SECTION NUMBER</a:t>
            </a:r>
          </a:p>
          <a:p>
            <a:r>
              <a:rPr lang="en-US" sz="1050" i="1" baseline="0" dirty="0" smtClean="0">
                <a:latin typeface="Arial"/>
                <a:cs typeface="Arial"/>
              </a:rPr>
              <a:t>Image source/caption</a:t>
            </a:r>
          </a:p>
        </p:txBody>
      </p:sp>
    </p:spTree>
    <p:extLst>
      <p:ext uri="{BB962C8B-B14F-4D97-AF65-F5344CB8AC3E}">
        <p14:creationId xmlns:p14="http://schemas.microsoft.com/office/powerpoint/2010/main" val="2182947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mc:AlternateContent xmlns:mc="http://schemas.openxmlformats.org/markup-compatibility/2006" xmlns:p14="http://schemas.microsoft.com/office/powerpoint/2010/main">
    <mc:Choice Requires="p14">
      <p:transition spd="slow" p14:dur="2200">
        <p14:reveal/>
      </p:transition>
    </mc:Choice>
    <mc:Fallback xmlns="">
      <p:transition xmlns:p14="http://schemas.microsoft.com/office/powerpoint/2010/main" spd="slow">
        <p:fade/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 userDrawn="1">
            <p:extLst>
              <p:ext uri="{D42A27DB-BD31-4B8C-83A1-F6EECF244321}">
                <p14:modId xmlns:p14="http://schemas.microsoft.com/office/powerpoint/2010/main" val="2613596321"/>
              </p:ext>
            </p:extLst>
          </p:nvPr>
        </p:nvGraphicFramePr>
        <p:xfrm>
          <a:off x="779780" y="1442720"/>
          <a:ext cx="7102414" cy="35842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 userDrawn="1"/>
        </p:nvSpPr>
        <p:spPr>
          <a:xfrm>
            <a:off x="872284" y="5371450"/>
            <a:ext cx="64035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aseline="30000" dirty="0" err="1" smtClean="0">
                <a:latin typeface="Arial"/>
                <a:cs typeface="Arial"/>
              </a:rPr>
              <a:t>Geniscienda</a:t>
            </a:r>
            <a:r>
              <a:rPr lang="en-US" sz="1600" baseline="30000" dirty="0" smtClean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denimol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uptaspiet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latem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ratem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fugia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que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est</a:t>
            </a:r>
            <a:r>
              <a:rPr lang="en-US" sz="1600" baseline="30000" dirty="0">
                <a:latin typeface="Arial"/>
                <a:cs typeface="Arial"/>
              </a:rPr>
              <a:t> fugit </a:t>
            </a:r>
            <a:r>
              <a:rPr lang="en-US" sz="1600" baseline="30000" dirty="0" err="1">
                <a:latin typeface="Arial"/>
                <a:cs typeface="Arial"/>
              </a:rPr>
              <a:t>quidipitaes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enis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serferiaerum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nectis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inctem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eos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cus</a:t>
            </a:r>
            <a:r>
              <a:rPr lang="en-US" sz="1600" baseline="30000" dirty="0">
                <a:latin typeface="Arial"/>
                <a:cs typeface="Arial"/>
              </a:rPr>
              <a:t> ad quam </a:t>
            </a:r>
            <a:r>
              <a:rPr lang="en-US" sz="1600" baseline="30000" dirty="0" err="1">
                <a:latin typeface="Arial"/>
                <a:cs typeface="Arial"/>
              </a:rPr>
              <a:t>fuga</a:t>
            </a:r>
            <a:r>
              <a:rPr lang="en-US" sz="1600" baseline="30000" dirty="0">
                <a:latin typeface="Arial"/>
                <a:cs typeface="Arial"/>
              </a:rPr>
              <a:t>. </a:t>
            </a:r>
            <a:r>
              <a:rPr lang="en-US" sz="1600" baseline="30000" dirty="0" err="1">
                <a:latin typeface="Arial"/>
                <a:cs typeface="Arial"/>
              </a:rPr>
              <a:t>Ucitam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experum</a:t>
            </a:r>
            <a:r>
              <a:rPr lang="en-US" sz="1600" baseline="30000" dirty="0">
                <a:latin typeface="Arial"/>
                <a:cs typeface="Arial"/>
              </a:rPr>
              <a:t>, </a:t>
            </a:r>
            <a:r>
              <a:rPr lang="en-US" sz="1600" baseline="30000" dirty="0" err="1">
                <a:latin typeface="Arial"/>
                <a:cs typeface="Arial"/>
              </a:rPr>
              <a:t>ipis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doluptates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abore</a:t>
            </a:r>
            <a:r>
              <a:rPr lang="en-US" sz="1600" baseline="30000" dirty="0">
                <a:latin typeface="Arial"/>
                <a:cs typeface="Arial"/>
              </a:rPr>
              <a:t> et </a:t>
            </a:r>
            <a:r>
              <a:rPr lang="en-US" sz="1600" baseline="30000" dirty="0" err="1">
                <a:latin typeface="Arial"/>
                <a:cs typeface="Arial"/>
              </a:rPr>
              <a:t>eumquatum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evenditis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doloribus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etur</a:t>
            </a:r>
            <a:r>
              <a:rPr lang="en-US" sz="1600" baseline="30000" dirty="0">
                <a:latin typeface="Arial"/>
                <a:cs typeface="Arial"/>
              </a:rPr>
              <a:t>? </a:t>
            </a:r>
            <a:r>
              <a:rPr lang="en-US" sz="1600" baseline="30000" dirty="0" err="1">
                <a:latin typeface="Arial"/>
                <a:cs typeface="Arial"/>
              </a:rPr>
              <a:t>Ulles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aceat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magnat</a:t>
            </a:r>
            <a:r>
              <a:rPr lang="en-US" sz="1600" baseline="30000" dirty="0">
                <a:latin typeface="Arial"/>
                <a:cs typeface="Arial"/>
              </a:rPr>
              <a:t> et </a:t>
            </a:r>
            <a:r>
              <a:rPr lang="en-US" sz="1600" baseline="30000" dirty="0" err="1">
                <a:latin typeface="Arial"/>
                <a:cs typeface="Arial"/>
              </a:rPr>
              <a:t>deniminum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inus</a:t>
            </a:r>
            <a:r>
              <a:rPr lang="en-US" sz="1600" baseline="30000" dirty="0">
                <a:latin typeface="Arial"/>
                <a:cs typeface="Arial"/>
              </a:rPr>
              <a:t> et </a:t>
            </a:r>
            <a:r>
              <a:rPr lang="en-US" sz="1600" baseline="30000" dirty="0" err="1">
                <a:latin typeface="Arial"/>
                <a:cs typeface="Arial"/>
              </a:rPr>
              <a:t>labo</a:t>
            </a:r>
            <a:r>
              <a:rPr lang="en-US" sz="1600" baseline="30000" dirty="0">
                <a:latin typeface="Arial"/>
                <a:cs typeface="Arial"/>
              </a:rPr>
              <a:t>. Ur, culpa </a:t>
            </a:r>
            <a:r>
              <a:rPr lang="en-US" sz="1600" baseline="30000" dirty="0" err="1">
                <a:latin typeface="Arial"/>
                <a:cs typeface="Arial"/>
              </a:rPr>
              <a:t>doloreste</a:t>
            </a:r>
            <a:r>
              <a:rPr lang="en-US" sz="1600" baseline="30000" dirty="0">
                <a:latin typeface="Arial"/>
                <a:cs typeface="Arial"/>
              </a:rPr>
              <a:t> </a:t>
            </a:r>
            <a:r>
              <a:rPr lang="en-US" sz="1600" baseline="30000" dirty="0" err="1">
                <a:latin typeface="Arial"/>
                <a:cs typeface="Arial"/>
              </a:rPr>
              <a:t>volorrorit</a:t>
            </a:r>
            <a:r>
              <a:rPr lang="en-US" sz="1600" baseline="30000" dirty="0">
                <a:latin typeface="Arial"/>
                <a:cs typeface="Arial"/>
              </a:rPr>
              <a:t>, </a:t>
            </a:r>
            <a:r>
              <a:rPr lang="en-US" sz="1600" baseline="30000" dirty="0" err="1">
                <a:latin typeface="Arial"/>
                <a:cs typeface="Arial"/>
              </a:rPr>
              <a:t>opta</a:t>
            </a:r>
            <a:r>
              <a:rPr lang="en-US" sz="1600" baseline="30000" dirty="0">
                <a:latin typeface="Arial"/>
                <a:cs typeface="Arial"/>
              </a:rPr>
              <a:t> as </a:t>
            </a:r>
            <a:r>
              <a:rPr lang="en-US" sz="1600" baseline="30000" dirty="0" err="1">
                <a:latin typeface="Arial"/>
                <a:cs typeface="Arial"/>
              </a:rPr>
              <a:t>esciis</a:t>
            </a:r>
            <a:r>
              <a:rPr lang="en-US" sz="1600" baseline="30000" dirty="0">
                <a:latin typeface="Arial"/>
                <a:cs typeface="Arial"/>
              </a:rPr>
              <a:t> net </a:t>
            </a:r>
            <a:r>
              <a:rPr lang="en-US" sz="1600" baseline="30000" dirty="0" smtClean="0">
                <a:latin typeface="Arial"/>
                <a:cs typeface="Arial"/>
              </a:rPr>
              <a:t>e.</a:t>
            </a:r>
            <a:endParaRPr lang="en-US" sz="1050" i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96448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mc:AlternateContent xmlns:mc="http://schemas.openxmlformats.org/markup-compatibility/2006" xmlns:p14="http://schemas.microsoft.com/office/powerpoint/2010/main">
    <mc:Choice Requires="p14">
      <p:transition spd="slow" p14:dur="2200">
        <p14:reveal/>
      </p:transition>
    </mc:Choice>
    <mc:Fallback xmlns="">
      <p:transition xmlns:p14="http://schemas.microsoft.com/office/powerpoint/2010/main" spd="slow">
        <p:fade/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060678397"/>
              </p:ext>
            </p:extLst>
          </p:nvPr>
        </p:nvGraphicFramePr>
        <p:xfrm>
          <a:off x="860319" y="1442722"/>
          <a:ext cx="7054650" cy="38098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0930"/>
                <a:gridCol w="1410930"/>
                <a:gridCol w="1410930"/>
                <a:gridCol w="1410930"/>
                <a:gridCol w="1410930"/>
              </a:tblGrid>
              <a:tr h="465885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/>
                          <a:cs typeface="Arial"/>
                        </a:rPr>
                        <a:t>One</a:t>
                      </a:r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/>
                          <a:cs typeface="Arial"/>
                        </a:rPr>
                        <a:t>Two</a:t>
                      </a:r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/>
                          <a:cs typeface="Arial"/>
                        </a:rPr>
                        <a:t>Three</a:t>
                      </a:r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/>
                          <a:cs typeface="Arial"/>
                        </a:rPr>
                        <a:t>Four</a:t>
                      </a:r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/>
                          <a:cs typeface="Arial"/>
                        </a:rPr>
                        <a:t>Five</a:t>
                      </a:r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465885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Content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smtClean="0">
                          <a:latin typeface="Arial"/>
                          <a:cs typeface="Arial"/>
                        </a:rPr>
                        <a:t>Content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43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/>
                          <a:cs typeface="Arial"/>
                        </a:rPr>
                        <a:t>Content</a:t>
                      </a:r>
                    </a:p>
                    <a:p>
                      <a:endParaRPr lang="en-US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43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/>
                          <a:cs typeface="Arial"/>
                        </a:rPr>
                        <a:t>Content</a:t>
                      </a:r>
                    </a:p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43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/>
                          <a:cs typeface="Arial"/>
                        </a:rPr>
                        <a:t>Content</a:t>
                      </a:r>
                    </a:p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465885"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465885"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465885"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465885"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465885"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465885"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1593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014524" y="2551716"/>
            <a:ext cx="7772400" cy="700914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4000" b="1" dirty="0" smtClean="0">
                <a:solidFill>
                  <a:schemeClr val="accent6"/>
                </a:solidFill>
                <a:latin typeface="Arial"/>
                <a:cs typeface="Arial"/>
              </a:rPr>
              <a:t>Global HRAC Strategy Session</a:t>
            </a:r>
            <a:endParaRPr lang="en-US" sz="4000" b="1" dirty="0">
              <a:solidFill>
                <a:schemeClr val="accent6"/>
              </a:solidFill>
              <a:latin typeface="Arial"/>
              <a:cs typeface="Arial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014524" y="3490308"/>
            <a:ext cx="6400800" cy="785812"/>
          </a:xfrm>
          <a:prstGeom prst="rect">
            <a:avLst/>
          </a:prstGeom>
        </p:spPr>
        <p:txBody>
          <a:bodyPr/>
          <a:lstStyle/>
          <a:p>
            <a:pPr marL="0" indent="0" algn="l">
              <a:buNone/>
            </a:pPr>
            <a:r>
              <a:rPr lang="en-US" baseline="30000" dirty="0" smtClean="0">
                <a:solidFill>
                  <a:srgbClr val="FFFFFF"/>
                </a:solidFill>
                <a:latin typeface="Arial"/>
                <a:cs typeface="Arial"/>
              </a:rPr>
              <a:t>Introduction and Welcome</a:t>
            </a:r>
            <a:endParaRPr lang="en-US" baseline="30000" dirty="0">
              <a:solidFill>
                <a:srgbClr val="FFFFFF"/>
              </a:solidFill>
              <a:latin typeface="Arial"/>
              <a:cs typeface="Arial"/>
            </a:endParaRP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6260718"/>
            <a:ext cx="9144000" cy="140082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14524" y="1942860"/>
            <a:ext cx="33692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accent3"/>
                </a:solidFill>
                <a:latin typeface="Arial"/>
                <a:cs typeface="Arial"/>
              </a:rPr>
              <a:t>September 21, 2016</a:t>
            </a:r>
            <a:endParaRPr lang="en-US" sz="1400" dirty="0">
              <a:solidFill>
                <a:schemeClr val="accent3"/>
              </a:solidFill>
              <a:latin typeface="Arial"/>
              <a:cs typeface="Arial"/>
            </a:endParaRPr>
          </a:p>
        </p:txBody>
      </p:sp>
      <p:pic>
        <p:nvPicPr>
          <p:cNvPr id="7" name="Picture 6" descr="HRAC_primary_RGB_whitety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1032" y="507967"/>
            <a:ext cx="1540387" cy="704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860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013460" y="604747"/>
            <a:ext cx="7065379" cy="82903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/>
            <a:r>
              <a:rPr lang="en-US" sz="3600" b="1" dirty="0" smtClean="0">
                <a:solidFill>
                  <a:schemeClr val="tx2"/>
                </a:solidFill>
                <a:latin typeface="Arial"/>
                <a:cs typeface="Arial"/>
              </a:rPr>
              <a:t>Why are we here?</a:t>
            </a:r>
            <a:endParaRPr lang="en-US" sz="3600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1013460" y="1474915"/>
            <a:ext cx="7589520" cy="7617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0" dirty="0" smtClean="0">
                <a:solidFill>
                  <a:srgbClr val="035B64"/>
                </a:solidFill>
                <a:latin typeface="Arial"/>
                <a:cs typeface="Arial"/>
              </a:rPr>
              <a:t>GHRAC needs to evolve to meet a changing and increasingly challenging environment</a:t>
            </a:r>
            <a:endParaRPr lang="en-US" sz="2400" b="0" dirty="0">
              <a:solidFill>
                <a:srgbClr val="035B64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13460" y="2452200"/>
            <a:ext cx="752094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Arial"/>
                <a:cs typeface="Arial"/>
              </a:rPr>
              <a:t>A clear, aligned Industry voice is required to:</a:t>
            </a:r>
            <a:endParaRPr lang="en-US" sz="1800" dirty="0">
              <a:latin typeface="Arial"/>
              <a:cs typeface="Arial"/>
            </a:endParaRPr>
          </a:p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13460" y="3096260"/>
            <a:ext cx="77520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Clr>
                <a:schemeClr val="accent2"/>
              </a:buClr>
              <a:buFont typeface="Arial"/>
              <a:buChar char="•"/>
            </a:pPr>
            <a:r>
              <a:rPr lang="en-US" sz="1800" dirty="0" smtClean="0">
                <a:latin typeface="Arial"/>
                <a:cs typeface="Arial"/>
              </a:rPr>
              <a:t>Provide support for stewardship of our products</a:t>
            </a:r>
          </a:p>
          <a:p>
            <a:pPr marL="285750" indent="-285750">
              <a:lnSpc>
                <a:spcPct val="150000"/>
              </a:lnSpc>
              <a:buClr>
                <a:schemeClr val="accent2"/>
              </a:buClr>
              <a:buFont typeface="Arial"/>
              <a:buChar char="•"/>
            </a:pPr>
            <a:r>
              <a:rPr lang="en-US" sz="1800" dirty="0" smtClean="0">
                <a:latin typeface="Arial"/>
                <a:cs typeface="Arial"/>
              </a:rPr>
              <a:t>Provide solid information for rational, practical discussions of resistance</a:t>
            </a:r>
          </a:p>
          <a:p>
            <a:pPr marL="285750" indent="-285750">
              <a:lnSpc>
                <a:spcPct val="150000"/>
              </a:lnSpc>
              <a:buClr>
                <a:schemeClr val="accent2"/>
              </a:buClr>
              <a:buFont typeface="Arial"/>
              <a:buChar char="•"/>
            </a:pPr>
            <a:r>
              <a:rPr lang="en-US" sz="1800" dirty="0" smtClean="0">
                <a:latin typeface="Arial"/>
                <a:cs typeface="Arial"/>
              </a:rPr>
              <a:t>Become a trusted source of information and recommendations</a:t>
            </a:r>
          </a:p>
          <a:p>
            <a:pPr marL="285750" indent="-285750">
              <a:lnSpc>
                <a:spcPct val="150000"/>
              </a:lnSpc>
              <a:buClr>
                <a:schemeClr val="accent2"/>
              </a:buClr>
              <a:buFont typeface="Arial"/>
              <a:buChar char="•"/>
            </a:pPr>
            <a:r>
              <a:rPr lang="en-US" sz="1800" dirty="0" smtClean="0">
                <a:latin typeface="Arial"/>
                <a:cs typeface="Arial"/>
              </a:rPr>
              <a:t>Positively influence public policy related to resistance management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6260718"/>
            <a:ext cx="9144000" cy="140082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085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11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idx="4294967295"/>
          </p:nvPr>
        </p:nvSpPr>
        <p:spPr>
          <a:xfrm>
            <a:off x="356002" y="514624"/>
            <a:ext cx="3995420" cy="1314176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/>
            <a:r>
              <a:rPr lang="en-US" sz="3600" b="1" dirty="0" smtClean="0">
                <a:solidFill>
                  <a:schemeClr val="tx2"/>
                </a:solidFill>
                <a:latin typeface="Arial"/>
                <a:cs typeface="Arial"/>
              </a:rPr>
              <a:t>By the end of the day:</a:t>
            </a:r>
            <a:endParaRPr lang="en-US" sz="3600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5357" y="1789472"/>
            <a:ext cx="3487420" cy="1738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Arial"/>
                <a:cs typeface="Arial"/>
              </a:rPr>
              <a:t>We should be clear on what we aspire to, have a clear understanding of who our audiences are, and strategic pillars that will guide our actions.</a:t>
            </a:r>
            <a:endParaRPr lang="en-US" sz="1800" dirty="0">
              <a:latin typeface="Arial"/>
              <a:cs typeface="Arial"/>
            </a:endParaRPr>
          </a:p>
          <a:p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421249" y="5641303"/>
            <a:ext cx="37287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latin typeface="Arial"/>
                <a:cs typeface="Arial"/>
              </a:rPr>
              <a:t>Strategy Development Output Example</a:t>
            </a:r>
            <a:endParaRPr lang="en-US" sz="1000" i="1" dirty="0">
              <a:latin typeface="Arial"/>
              <a:cs typeface="Arial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0" y="6260718"/>
            <a:ext cx="9144000" cy="140082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7" name="Picture 2" descr="image0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1425" y="2595716"/>
            <a:ext cx="6106905" cy="34784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7080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1015993" y="2502378"/>
            <a:ext cx="63201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prstClr val="white"/>
                </a:solidFill>
                <a:latin typeface="Arial"/>
                <a:cs typeface="Arial"/>
              </a:rPr>
              <a:t>Currently Stated MVG</a:t>
            </a:r>
            <a:endParaRPr lang="en-US" sz="3600" b="1" dirty="0">
              <a:solidFill>
                <a:prstClr val="white"/>
              </a:solidFill>
              <a:latin typeface="Arial"/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30933" y="3316331"/>
            <a:ext cx="56253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prstClr val="white"/>
                </a:solidFill>
                <a:latin typeface="Arial"/>
                <a:cs typeface="Arial"/>
              </a:rPr>
              <a:t>per HRAC constitution</a:t>
            </a:r>
            <a:endParaRPr lang="en-US" sz="2400" dirty="0">
              <a:solidFill>
                <a:prstClr val="white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25918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00">
        <p14:reveal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013460" y="604747"/>
            <a:ext cx="7065379" cy="82903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/>
            <a:r>
              <a:rPr lang="en-US" sz="3600" b="1" dirty="0" smtClean="0">
                <a:solidFill>
                  <a:schemeClr val="tx2"/>
                </a:solidFill>
                <a:latin typeface="Arial"/>
                <a:cs typeface="Arial"/>
              </a:rPr>
              <a:t>Mission </a:t>
            </a:r>
            <a:r>
              <a:rPr lang="en-US" sz="2800" b="1" dirty="0" smtClean="0">
                <a:solidFill>
                  <a:schemeClr val="tx2"/>
                </a:solidFill>
                <a:latin typeface="Arial"/>
                <a:cs typeface="Arial"/>
              </a:rPr>
              <a:t>(HRAC constitution)</a:t>
            </a:r>
            <a:endParaRPr lang="en-US" sz="3600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1013460" y="1474914"/>
            <a:ext cx="7589520" cy="1710737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/>
              <a:t>HRAC mission is to maintain the effectiveness and sustainability of herbicides by coordinating and supporting research and communications to prevent and/or delay the onset of weed resistance.</a:t>
            </a:r>
            <a:endParaRPr lang="en-US" sz="2400" dirty="0"/>
          </a:p>
        </p:txBody>
      </p:sp>
      <p:sp>
        <p:nvSpPr>
          <p:cNvPr id="14" name="Rectangle 13"/>
          <p:cNvSpPr/>
          <p:nvPr/>
        </p:nvSpPr>
        <p:spPr>
          <a:xfrm>
            <a:off x="0" y="6260718"/>
            <a:ext cx="9144000" cy="140082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163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013460" y="604747"/>
            <a:ext cx="7065379" cy="82903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/>
            <a:r>
              <a:rPr lang="en-US" sz="3600" b="1" dirty="0" smtClean="0">
                <a:solidFill>
                  <a:schemeClr val="tx2"/>
                </a:solidFill>
                <a:latin typeface="Arial"/>
                <a:cs typeface="Arial"/>
              </a:rPr>
              <a:t>Objectives </a:t>
            </a:r>
            <a:r>
              <a:rPr lang="en-US" sz="2800" b="1" dirty="0">
                <a:solidFill>
                  <a:srgbClr val="035B64"/>
                </a:solidFill>
                <a:latin typeface="Arial"/>
                <a:cs typeface="Arial"/>
              </a:rPr>
              <a:t>(HRAC constitution)</a:t>
            </a:r>
            <a:endParaRPr lang="en-US" sz="3600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1013460" y="1474914"/>
            <a:ext cx="7589520" cy="1710737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/>
              <a:t>To maintain the effectiveness and sustainability of herbicides by preventing and managing the development of resistance in weed populations</a:t>
            </a:r>
            <a:r>
              <a:rPr lang="en-GB" sz="2400" dirty="0" smtClean="0"/>
              <a:t>.</a:t>
            </a:r>
          </a:p>
          <a:p>
            <a:pPr marL="0" indent="0">
              <a:buNone/>
            </a:pPr>
            <a:r>
              <a:rPr lang="en-GB" sz="2400" dirty="0"/>
              <a:t>To promote herbicide stewardship and best management practices with regard to weed control relative to weed resistance in order to preserve the sustainability of herbicide chemistries.</a:t>
            </a:r>
            <a:endParaRPr lang="en-US" sz="2400" dirty="0"/>
          </a:p>
          <a:p>
            <a:pPr marL="0" indent="0">
              <a:buNone/>
            </a:pPr>
            <a:endParaRPr lang="en-GB" sz="2400" dirty="0"/>
          </a:p>
        </p:txBody>
      </p:sp>
      <p:sp>
        <p:nvSpPr>
          <p:cNvPr id="14" name="Rectangle 13"/>
          <p:cNvSpPr/>
          <p:nvPr/>
        </p:nvSpPr>
        <p:spPr>
          <a:xfrm>
            <a:off x="0" y="6260718"/>
            <a:ext cx="9144000" cy="140082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763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41512" y="118111"/>
            <a:ext cx="7065379" cy="82903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/>
            <a:r>
              <a:rPr lang="en-US" sz="3600" b="1" dirty="0" smtClean="0">
                <a:solidFill>
                  <a:schemeClr val="tx2"/>
                </a:solidFill>
                <a:latin typeface="Arial"/>
                <a:cs typeface="Arial"/>
              </a:rPr>
              <a:t>Goals </a:t>
            </a:r>
            <a:r>
              <a:rPr lang="en-US" sz="2800" b="1" dirty="0">
                <a:solidFill>
                  <a:srgbClr val="035B64"/>
                </a:solidFill>
                <a:latin typeface="Arial"/>
                <a:cs typeface="Arial"/>
              </a:rPr>
              <a:t>(HRAC constitution)</a:t>
            </a:r>
            <a:endParaRPr lang="en-US" sz="3600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398206" y="806321"/>
            <a:ext cx="8347587" cy="6341731"/>
          </a:xfrm>
          <a:prstGeom prst="rect">
            <a:avLst/>
          </a:prstGeom>
        </p:spPr>
        <p:txBody>
          <a:bodyPr>
            <a:noAutofit/>
          </a:bodyPr>
          <a:lstStyle/>
          <a:p>
            <a:pPr lvl="0">
              <a:spcBef>
                <a:spcPts val="300"/>
              </a:spcBef>
            </a:pPr>
            <a:r>
              <a:rPr lang="en-GB" sz="2400" dirty="0"/>
              <a:t>To foster a responsible attitude to herbicide use.</a:t>
            </a:r>
            <a:endParaRPr lang="en-US" sz="2400" dirty="0"/>
          </a:p>
          <a:p>
            <a:pPr lvl="0">
              <a:spcBef>
                <a:spcPts val="300"/>
              </a:spcBef>
            </a:pPr>
            <a:r>
              <a:rPr lang="en-GB" sz="2400" dirty="0"/>
              <a:t>To support and participate in research, conferences, and seminars which serve to increase our understanding of herbicide resistance.</a:t>
            </a:r>
            <a:endParaRPr lang="en-US" sz="2400" dirty="0"/>
          </a:p>
          <a:p>
            <a:pPr lvl="0">
              <a:spcBef>
                <a:spcPts val="300"/>
              </a:spcBef>
            </a:pPr>
            <a:r>
              <a:rPr lang="en-GB" sz="2400" dirty="0"/>
              <a:t>To promote a better understanding of the causes and results of herbicide resistance.</a:t>
            </a:r>
            <a:endParaRPr lang="en-US" sz="2400" dirty="0"/>
          </a:p>
          <a:p>
            <a:pPr lvl="0">
              <a:spcBef>
                <a:spcPts val="300"/>
              </a:spcBef>
            </a:pPr>
            <a:r>
              <a:rPr lang="en-GB" sz="2400" dirty="0"/>
              <a:t>To communicate technical herbicide resistance management strategies and support their implementation at the user level through practical guidelines.</a:t>
            </a:r>
            <a:endParaRPr lang="en-US" sz="2400" dirty="0"/>
          </a:p>
          <a:p>
            <a:pPr lvl="0">
              <a:spcBef>
                <a:spcPts val="300"/>
              </a:spcBef>
            </a:pPr>
            <a:r>
              <a:rPr lang="en-GB" sz="2400" dirty="0"/>
              <a:t>To seek active collaboration between public and private researchers, especially in the areas of problem identification and devising and implementing management strategies.</a:t>
            </a:r>
            <a:endParaRPr lang="en-US" sz="2400" dirty="0"/>
          </a:p>
          <a:p>
            <a:pPr lvl="0">
              <a:spcBef>
                <a:spcPts val="300"/>
              </a:spcBef>
            </a:pPr>
            <a:r>
              <a:rPr lang="en-GB" sz="2400" dirty="0"/>
              <a:t>To facilitate technical communication between industry representatives.</a:t>
            </a:r>
            <a:endParaRPr lang="en-US" sz="2400" dirty="0"/>
          </a:p>
          <a:p>
            <a:pPr marL="0" indent="0">
              <a:buNone/>
            </a:pPr>
            <a:endParaRPr lang="en-GB" sz="2400" dirty="0"/>
          </a:p>
        </p:txBody>
      </p:sp>
      <p:sp>
        <p:nvSpPr>
          <p:cNvPr id="14" name="Rectangle 13"/>
          <p:cNvSpPr/>
          <p:nvPr/>
        </p:nvSpPr>
        <p:spPr>
          <a:xfrm>
            <a:off x="0" y="6260718"/>
            <a:ext cx="9144000" cy="140082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727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41512" y="118111"/>
            <a:ext cx="7065379" cy="82903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/>
            <a:r>
              <a:rPr lang="en-US" sz="3600" b="1" dirty="0" smtClean="0">
                <a:solidFill>
                  <a:schemeClr val="tx2"/>
                </a:solidFill>
                <a:latin typeface="Arial"/>
                <a:cs typeface="Arial"/>
              </a:rPr>
              <a:t>HRAC Functions </a:t>
            </a:r>
            <a:r>
              <a:rPr lang="en-US" sz="2800" b="1" dirty="0" smtClean="0">
                <a:solidFill>
                  <a:srgbClr val="035B64"/>
                </a:solidFill>
                <a:latin typeface="Arial"/>
                <a:cs typeface="Arial"/>
              </a:rPr>
              <a:t>(paraphrased)</a:t>
            </a:r>
            <a:endParaRPr lang="en-US" sz="3600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398206" y="947143"/>
            <a:ext cx="8347587" cy="6200909"/>
          </a:xfrm>
          <a:prstGeom prst="rect">
            <a:avLst/>
          </a:prstGeom>
        </p:spPr>
        <p:txBody>
          <a:bodyPr>
            <a:noAutofit/>
          </a:bodyPr>
          <a:lstStyle/>
          <a:p>
            <a:pPr lvl="0">
              <a:spcBef>
                <a:spcPts val="300"/>
              </a:spcBef>
            </a:pPr>
            <a:r>
              <a:rPr lang="en-GB" sz="2400" dirty="0" smtClean="0"/>
              <a:t>Establish Working Groups and Expert Forums</a:t>
            </a:r>
          </a:p>
          <a:p>
            <a:pPr lvl="0">
              <a:spcBef>
                <a:spcPts val="300"/>
              </a:spcBef>
            </a:pPr>
            <a:r>
              <a:rPr lang="en-GB" sz="2400" dirty="0" smtClean="0"/>
              <a:t>Leverage information from Working Groups and other sources to:</a:t>
            </a:r>
          </a:p>
          <a:p>
            <a:pPr lvl="1">
              <a:spcBef>
                <a:spcPts val="300"/>
              </a:spcBef>
            </a:pPr>
            <a:r>
              <a:rPr lang="en-GB" sz="2000" dirty="0" smtClean="0"/>
              <a:t>Develop/approve recommendations, BMPs, etc.</a:t>
            </a:r>
          </a:p>
          <a:p>
            <a:pPr lvl="1">
              <a:spcBef>
                <a:spcPts val="300"/>
              </a:spcBef>
            </a:pPr>
            <a:r>
              <a:rPr lang="en-GB" sz="2000" dirty="0" smtClean="0"/>
              <a:t>Communicate to a variety of stakeholders</a:t>
            </a:r>
          </a:p>
          <a:p>
            <a:pPr lvl="1">
              <a:spcBef>
                <a:spcPts val="300"/>
              </a:spcBef>
            </a:pPr>
            <a:r>
              <a:rPr lang="en-GB" sz="2000" dirty="0" smtClean="0"/>
              <a:t>Provide a trusted, centralized source of information on resistance via websites and other tools</a:t>
            </a:r>
          </a:p>
          <a:p>
            <a:pPr lvl="1">
              <a:spcBef>
                <a:spcPts val="300"/>
              </a:spcBef>
            </a:pPr>
            <a:r>
              <a:rPr lang="en-GB" sz="2000" dirty="0" smtClean="0"/>
              <a:t>Engage with academics, government, distribution channel, farmers, and other organizations (public and private)</a:t>
            </a:r>
          </a:p>
          <a:p>
            <a:pPr lvl="1">
              <a:spcBef>
                <a:spcPts val="300"/>
              </a:spcBef>
            </a:pPr>
            <a:endParaRPr lang="en-GB" sz="2000" dirty="0" smtClean="0"/>
          </a:p>
          <a:p>
            <a:pPr lvl="0">
              <a:spcBef>
                <a:spcPts val="300"/>
              </a:spcBef>
            </a:pPr>
            <a:endParaRPr lang="en-GB" sz="2400" dirty="0"/>
          </a:p>
        </p:txBody>
      </p:sp>
      <p:sp>
        <p:nvSpPr>
          <p:cNvPr id="14" name="Rectangle 13"/>
          <p:cNvSpPr/>
          <p:nvPr/>
        </p:nvSpPr>
        <p:spPr>
          <a:xfrm>
            <a:off x="0" y="6260718"/>
            <a:ext cx="9144000" cy="140082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179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Default Theme">
  <a:themeElements>
    <a:clrScheme name="HRAC 1">
      <a:dk1>
        <a:srgbClr val="676266"/>
      </a:dk1>
      <a:lt1>
        <a:sysClr val="window" lastClr="FFFFFF"/>
      </a:lt1>
      <a:dk2>
        <a:srgbClr val="035B64"/>
      </a:dk2>
      <a:lt2>
        <a:srgbClr val="FFFFFF"/>
      </a:lt2>
      <a:accent1>
        <a:srgbClr val="035B64"/>
      </a:accent1>
      <a:accent2>
        <a:srgbClr val="A3B53A"/>
      </a:accent2>
      <a:accent3>
        <a:srgbClr val="D3DF4E"/>
      </a:accent3>
      <a:accent4>
        <a:srgbClr val="00A990"/>
      </a:accent4>
      <a:accent5>
        <a:srgbClr val="F5EB02"/>
      </a:accent5>
      <a:accent6>
        <a:srgbClr val="FFFFFF"/>
      </a:accent6>
      <a:hlink>
        <a:srgbClr val="FFFFFF"/>
      </a:hlink>
      <a:folHlink>
        <a:srgbClr val="FFFF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ype Styles">
  <a:themeElements>
    <a:clrScheme name="HRAC 1">
      <a:dk1>
        <a:srgbClr val="676266"/>
      </a:dk1>
      <a:lt1>
        <a:sysClr val="window" lastClr="FFFFFF"/>
      </a:lt1>
      <a:dk2>
        <a:srgbClr val="035B64"/>
      </a:dk2>
      <a:lt2>
        <a:srgbClr val="FFFFFF"/>
      </a:lt2>
      <a:accent1>
        <a:srgbClr val="035B64"/>
      </a:accent1>
      <a:accent2>
        <a:srgbClr val="A3B53A"/>
      </a:accent2>
      <a:accent3>
        <a:srgbClr val="D3DF4E"/>
      </a:accent3>
      <a:accent4>
        <a:srgbClr val="00A990"/>
      </a:accent4>
      <a:accent5>
        <a:srgbClr val="F5EB02"/>
      </a:accent5>
      <a:accent6>
        <a:srgbClr val="FFFFFF"/>
      </a:accent6>
      <a:hlink>
        <a:srgbClr val="FFFFFF"/>
      </a:hlink>
      <a:folHlink>
        <a:srgbClr val="FFFF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Chart Styles">
  <a:themeElements>
    <a:clrScheme name="HRAC 1">
      <a:dk1>
        <a:srgbClr val="676266"/>
      </a:dk1>
      <a:lt1>
        <a:sysClr val="window" lastClr="FFFFFF"/>
      </a:lt1>
      <a:dk2>
        <a:srgbClr val="035B64"/>
      </a:dk2>
      <a:lt2>
        <a:srgbClr val="FFFFFF"/>
      </a:lt2>
      <a:accent1>
        <a:srgbClr val="035B64"/>
      </a:accent1>
      <a:accent2>
        <a:srgbClr val="A3B53A"/>
      </a:accent2>
      <a:accent3>
        <a:srgbClr val="D3DF4E"/>
      </a:accent3>
      <a:accent4>
        <a:srgbClr val="00A990"/>
      </a:accent4>
      <a:accent5>
        <a:srgbClr val="F5EB02"/>
      </a:accent5>
      <a:accent6>
        <a:srgbClr val="FFFFFF"/>
      </a:accent6>
      <a:hlink>
        <a:srgbClr val="FFFFFF"/>
      </a:hlink>
      <a:folHlink>
        <a:srgbClr val="FFFF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Table Layout">
  <a:themeElements>
    <a:clrScheme name="HRAC 1">
      <a:dk1>
        <a:srgbClr val="676266"/>
      </a:dk1>
      <a:lt1>
        <a:sysClr val="window" lastClr="FFFFFF"/>
      </a:lt1>
      <a:dk2>
        <a:srgbClr val="035B64"/>
      </a:dk2>
      <a:lt2>
        <a:srgbClr val="FFFFFF"/>
      </a:lt2>
      <a:accent1>
        <a:srgbClr val="035B64"/>
      </a:accent1>
      <a:accent2>
        <a:srgbClr val="A3B53A"/>
      </a:accent2>
      <a:accent3>
        <a:srgbClr val="D3DF4E"/>
      </a:accent3>
      <a:accent4>
        <a:srgbClr val="00A990"/>
      </a:accent4>
      <a:accent5>
        <a:srgbClr val="F5EB02"/>
      </a:accent5>
      <a:accent6>
        <a:srgbClr val="FFFFFF"/>
      </a:accent6>
      <a:hlink>
        <a:srgbClr val="FFFFFF"/>
      </a:hlink>
      <a:folHlink>
        <a:srgbClr val="FFFF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2842</TotalTime>
  <Words>370</Words>
  <Application>Microsoft Office PowerPoint</Application>
  <PresentationFormat>Custom</PresentationFormat>
  <Paragraphs>34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Default Theme</vt:lpstr>
      <vt:lpstr>Type Styles</vt:lpstr>
      <vt:lpstr>Chart Styles</vt:lpstr>
      <vt:lpstr>Table Layout</vt:lpstr>
      <vt:lpstr>Global HRAC Strategy Session</vt:lpstr>
      <vt:lpstr>Why are we here?</vt:lpstr>
      <vt:lpstr>By the end of the day:</vt:lpstr>
      <vt:lpstr>PowerPoint Presentation</vt:lpstr>
      <vt:lpstr>Mission (HRAC constitution)</vt:lpstr>
      <vt:lpstr>Objectives (HRAC constitution)</vt:lpstr>
      <vt:lpstr>Goals (HRAC constitution)</vt:lpstr>
      <vt:lpstr>HRAC Functions (paraphrased)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 cover slide</dc:title>
  <dc:creator>Sheena Case</dc:creator>
  <cp:lastModifiedBy>Peterson, Mark (M)</cp:lastModifiedBy>
  <cp:revision>24</cp:revision>
  <dcterms:created xsi:type="dcterms:W3CDTF">2016-06-15T21:19:13Z</dcterms:created>
  <dcterms:modified xsi:type="dcterms:W3CDTF">2016-09-30T18:13:55Z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_Steward">
    <vt:lpwstr>u089611</vt:lpwstr>
  </property>
  <property fmtid="{D5CDD505-2E9C-101B-9397-08002B2CF9AE}" pid="3" name="Update_Footer">
    <vt:lpwstr>No</vt:lpwstr>
  </property>
  <property fmtid="{D5CDD505-2E9C-101B-9397-08002B2CF9AE}" pid="4" name="Radio_Button">
    <vt:lpwstr>RadioButton2</vt:lpwstr>
  </property>
  <property fmtid="{D5CDD505-2E9C-101B-9397-08002B2CF9AE}" pid="5" name="Information_Classification">
    <vt:lpwstr/>
  </property>
  <property fmtid="{D5CDD505-2E9C-101B-9397-08002B2CF9AE}" pid="6" name="Record_Title_ID">
    <vt:lpwstr>72</vt:lpwstr>
  </property>
  <property fmtid="{D5CDD505-2E9C-101B-9397-08002B2CF9AE}" pid="7" name="Initial_Creation_Date">
    <vt:filetime>2016-06-15T21:19:13Z</vt:filetime>
  </property>
  <property fmtid="{D5CDD505-2E9C-101B-9397-08002B2CF9AE}" pid="8" name="Retention_Period_Start_Date">
    <vt:filetime>2016-09-30T18:13:54Z</vt:filetime>
  </property>
  <property fmtid="{D5CDD505-2E9C-101B-9397-08002B2CF9AE}" pid="9" name="Last_Reviewed_Date">
    <vt:lpwstr/>
  </property>
  <property fmtid="{D5CDD505-2E9C-101B-9397-08002B2CF9AE}" pid="10" name="Retention_Review_Frequency">
    <vt:lpwstr/>
  </property>
  <property fmtid="{D5CDD505-2E9C-101B-9397-08002B2CF9AE}" pid="12" name="_NewReviewCycle">
    <vt:lpwstr/>
  </property>
</Properties>
</file>