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84" r:id="rId3"/>
    <p:sldId id="285" r:id="rId4"/>
    <p:sldId id="286" r:id="rId5"/>
    <p:sldId id="294" r:id="rId6"/>
    <p:sldId id="276" r:id="rId7"/>
    <p:sldId id="292" r:id="rId8"/>
    <p:sldId id="290" r:id="rId9"/>
    <p:sldId id="291" r:id="rId10"/>
    <p:sldId id="297" r:id="rId11"/>
    <p:sldId id="287" r:id="rId12"/>
    <p:sldId id="293" r:id="rId13"/>
    <p:sldId id="295" r:id="rId14"/>
    <p:sldId id="296" r:id="rId15"/>
    <p:sldId id="298" r:id="rId16"/>
    <p:sldId id="299" r:id="rId17"/>
    <p:sldId id="300" r:id="rId18"/>
    <p:sldId id="301"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70" d="100"/>
          <a:sy n="70" d="100"/>
        </p:scale>
        <p:origin x="-1086" y="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1E5B0DD-2581-4102-96C4-37B820B9A476}" type="datetimeFigureOut">
              <a:rPr lang="en-US" smtClean="0"/>
              <a:pPr/>
              <a:t>11/16/2016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FD32E4-62CB-4947-9E34-1845CBCEAE5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E5B0DD-2581-4102-96C4-37B820B9A476}" type="datetimeFigureOut">
              <a:rPr lang="en-US" smtClean="0"/>
              <a:pPr/>
              <a:t>11/16/2016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FD32E4-62CB-4947-9E34-1845CBCEAE5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E5B0DD-2581-4102-96C4-37B820B9A476}" type="datetimeFigureOut">
              <a:rPr lang="en-US" smtClean="0"/>
              <a:pPr/>
              <a:t>11/16/2016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FD32E4-62CB-4947-9E34-1845CBCEAE5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E5B0DD-2581-4102-96C4-37B820B9A476}" type="datetimeFigureOut">
              <a:rPr lang="en-US" smtClean="0"/>
              <a:pPr/>
              <a:t>11/16/2016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FD32E4-62CB-4947-9E34-1845CBCEAE5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E5B0DD-2581-4102-96C4-37B820B9A476}" type="datetimeFigureOut">
              <a:rPr lang="en-US" smtClean="0"/>
              <a:pPr/>
              <a:t>11/16/2016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FD32E4-62CB-4947-9E34-1845CBCEAE5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1E5B0DD-2581-4102-96C4-37B820B9A476}" type="datetimeFigureOut">
              <a:rPr lang="en-US" smtClean="0"/>
              <a:pPr/>
              <a:t>11/16/2016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FD32E4-62CB-4947-9E34-1845CBCEAE5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1E5B0DD-2581-4102-96C4-37B820B9A476}" type="datetimeFigureOut">
              <a:rPr lang="en-US" smtClean="0"/>
              <a:pPr/>
              <a:t>11/16/2016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CFD32E4-62CB-4947-9E34-1845CBCEAE5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1E5B0DD-2581-4102-96C4-37B820B9A476}" type="datetimeFigureOut">
              <a:rPr lang="en-US" smtClean="0"/>
              <a:pPr/>
              <a:t>11/16/2016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CFD32E4-62CB-4947-9E34-1845CBCEAE5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E5B0DD-2581-4102-96C4-37B820B9A476}" type="datetimeFigureOut">
              <a:rPr lang="en-US" smtClean="0"/>
              <a:pPr/>
              <a:t>11/16/2016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CFD32E4-62CB-4947-9E34-1845CBCEAE5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E5B0DD-2581-4102-96C4-37B820B9A476}" type="datetimeFigureOut">
              <a:rPr lang="en-US" smtClean="0"/>
              <a:pPr/>
              <a:t>11/16/2016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FD32E4-62CB-4947-9E34-1845CBCEAE5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E5B0DD-2581-4102-96C4-37B820B9A476}" type="datetimeFigureOut">
              <a:rPr lang="en-US" smtClean="0"/>
              <a:pPr/>
              <a:t>11/16/2016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FD32E4-62CB-4947-9E34-1845CBCEAE5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E5B0DD-2581-4102-96C4-37B820B9A476}" type="datetimeFigureOut">
              <a:rPr lang="en-US" smtClean="0"/>
              <a:pPr/>
              <a:t>11/16/2016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DOW RESTRICTED</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FD32E4-62CB-4947-9E34-1845CBCEAE5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google.com/docs/about/"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hracglobal.com/tools/fact-sheet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smtClean="0"/>
              <a:t>Synthetic Auxin Herbicide Working Group Update</a:t>
            </a:r>
            <a:endParaRPr lang="en-US" dirty="0"/>
          </a:p>
        </p:txBody>
      </p:sp>
      <p:sp>
        <p:nvSpPr>
          <p:cNvPr id="6" name="Subtitle 5"/>
          <p:cNvSpPr>
            <a:spLocks noGrp="1"/>
          </p:cNvSpPr>
          <p:nvPr>
            <p:ph type="subTitle" idx="1"/>
          </p:nvPr>
        </p:nvSpPr>
        <p:spPr/>
        <p:txBody>
          <a:bodyPr/>
          <a:lstStyle/>
          <a:p>
            <a:r>
              <a:rPr lang="en-US" dirty="0" smtClean="0"/>
              <a:t>November 17, </a:t>
            </a:r>
            <a:r>
              <a:rPr lang="en-US" dirty="0" smtClean="0"/>
              <a:t>2016</a:t>
            </a:r>
          </a:p>
          <a:p>
            <a:r>
              <a:rPr lang="en-US" sz="2800" dirty="0" smtClean="0"/>
              <a:t>Bob Masters</a:t>
            </a:r>
            <a:endParaRPr lang="en-US" sz="2800" dirty="0"/>
          </a:p>
        </p:txBody>
      </p:sp>
      <p:sp>
        <p:nvSpPr>
          <p:cNvPr id="4" name="Footer Placeholder 3"/>
          <p:cNvSpPr>
            <a:spLocks noGrp="1"/>
          </p:cNvSpPr>
          <p:nvPr>
            <p:ph type="ftr" sz="quarter" idx="11"/>
          </p:nvPr>
        </p:nvSpPr>
        <p:spPr/>
        <p:txBody>
          <a:bodyPr/>
          <a:lstStyle/>
          <a:p>
            <a:r>
              <a:rPr lang="en-US" smtClean="0"/>
              <a:t>DOW RESTRICTED</a:t>
            </a:r>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154"/>
            <a:ext cx="8229600" cy="1143000"/>
          </a:xfrm>
        </p:spPr>
        <p:txBody>
          <a:bodyPr>
            <a:normAutofit/>
          </a:bodyPr>
          <a:lstStyle/>
          <a:p>
            <a:r>
              <a:rPr lang="en-US" sz="2800" dirty="0" smtClean="0"/>
              <a:t>Symposium Synopsis</a:t>
            </a:r>
            <a:r>
              <a:rPr lang="en-US" sz="2400" dirty="0" smtClean="0"/>
              <a:t/>
            </a:r>
            <a:br>
              <a:rPr lang="en-US" sz="2400" dirty="0" smtClean="0"/>
            </a:br>
            <a:r>
              <a:rPr lang="en-US" sz="2400" dirty="0" smtClean="0"/>
              <a:t>Requested by GHRC 2017 (November 15, 2016)</a:t>
            </a:r>
            <a:endParaRPr lang="en-US" sz="2400" dirty="0"/>
          </a:p>
        </p:txBody>
      </p:sp>
      <p:sp>
        <p:nvSpPr>
          <p:cNvPr id="3" name="Content Placeholder 2"/>
          <p:cNvSpPr>
            <a:spLocks noGrp="1"/>
          </p:cNvSpPr>
          <p:nvPr>
            <p:ph idx="1"/>
          </p:nvPr>
        </p:nvSpPr>
        <p:spPr>
          <a:xfrm>
            <a:off x="457200" y="887100"/>
            <a:ext cx="8229600" cy="5793476"/>
          </a:xfrm>
        </p:spPr>
        <p:txBody>
          <a:bodyPr>
            <a:normAutofit fontScale="62500" lnSpcReduction="20000"/>
          </a:bodyPr>
          <a:lstStyle/>
          <a:p>
            <a:pPr>
              <a:lnSpc>
                <a:spcPct val="120000"/>
              </a:lnSpc>
              <a:spcBef>
                <a:spcPts val="600"/>
              </a:spcBef>
            </a:pPr>
            <a:r>
              <a:rPr lang="en-US" dirty="0" smtClean="0"/>
              <a:t>The era of modern herbicides began in the early 1940s with the introduction of the synthetic auxins, 2,4-D and MCPA. </a:t>
            </a:r>
            <a:endParaRPr lang="en-US" dirty="0" smtClean="0"/>
          </a:p>
          <a:p>
            <a:pPr>
              <a:lnSpc>
                <a:spcPct val="120000"/>
              </a:lnSpc>
              <a:spcBef>
                <a:spcPts val="600"/>
              </a:spcBef>
            </a:pPr>
            <a:r>
              <a:rPr lang="en-US" dirty="0" smtClean="0"/>
              <a:t>Now </a:t>
            </a:r>
            <a:r>
              <a:rPr lang="en-US" dirty="0" smtClean="0"/>
              <a:t>there are products from six different chemical classes of synthetic auxin herbicides in the market. </a:t>
            </a:r>
            <a:endParaRPr lang="en-US" dirty="0" smtClean="0"/>
          </a:p>
          <a:p>
            <a:pPr>
              <a:lnSpc>
                <a:spcPct val="120000"/>
              </a:lnSpc>
              <a:spcBef>
                <a:spcPts val="600"/>
              </a:spcBef>
            </a:pPr>
            <a:r>
              <a:rPr lang="en-US" dirty="0" smtClean="0"/>
              <a:t>There </a:t>
            </a:r>
            <a:r>
              <a:rPr lang="en-US" dirty="0" smtClean="0"/>
              <a:t>are only 32 auxinic herbicide-resistant weed species that have been discovered worldwide despite widespread use for over 60 years. </a:t>
            </a:r>
            <a:endParaRPr lang="en-US" dirty="0" smtClean="0"/>
          </a:p>
          <a:p>
            <a:pPr>
              <a:lnSpc>
                <a:spcPct val="120000"/>
              </a:lnSpc>
              <a:spcBef>
                <a:spcPts val="600"/>
              </a:spcBef>
            </a:pPr>
            <a:r>
              <a:rPr lang="en-US" dirty="0" smtClean="0"/>
              <a:t>With </a:t>
            </a:r>
            <a:r>
              <a:rPr lang="en-US" dirty="0" smtClean="0"/>
              <a:t>the recent development of auxin-tolerant crops, there is widespread interest about how best to protect this technology from the threat of herbicide-resistance and to ensure its long-term viability and utility. </a:t>
            </a:r>
            <a:endParaRPr lang="en-US" dirty="0" smtClean="0"/>
          </a:p>
          <a:p>
            <a:pPr>
              <a:lnSpc>
                <a:spcPct val="120000"/>
              </a:lnSpc>
              <a:spcBef>
                <a:spcPts val="600"/>
              </a:spcBef>
            </a:pPr>
            <a:r>
              <a:rPr lang="en-US" dirty="0" smtClean="0"/>
              <a:t>During </a:t>
            </a:r>
            <a:r>
              <a:rPr lang="en-US" dirty="0" smtClean="0"/>
              <a:t>the GHRC 2017 conference there will be a symposium, “</a:t>
            </a:r>
            <a:r>
              <a:rPr lang="en-US" i="1" dirty="0" smtClean="0"/>
              <a:t>Weed Resistance to Synthetic Auxin Herbicides:  Current Understanding and Knowledge Gaps</a:t>
            </a:r>
            <a:r>
              <a:rPr lang="en-US" dirty="0" smtClean="0"/>
              <a:t>.”</a:t>
            </a:r>
            <a:r>
              <a:rPr lang="en-US" b="1" dirty="0" smtClean="0"/>
              <a:t> </a:t>
            </a:r>
            <a:r>
              <a:rPr lang="en-US" dirty="0" smtClean="0"/>
              <a:t> </a:t>
            </a:r>
            <a:endParaRPr lang="en-US" dirty="0" smtClean="0"/>
          </a:p>
          <a:p>
            <a:pPr>
              <a:lnSpc>
                <a:spcPct val="120000"/>
              </a:lnSpc>
              <a:spcBef>
                <a:spcPts val="600"/>
              </a:spcBef>
            </a:pPr>
            <a:r>
              <a:rPr lang="en-US" dirty="0" smtClean="0"/>
              <a:t>This </a:t>
            </a:r>
            <a:r>
              <a:rPr lang="en-US" dirty="0" smtClean="0"/>
              <a:t>symposium will provide a forum to discuss the current knowledge about synthetic auxin herbicide resistance, describe the nature of resistance to synthetic auxin herbicides, and perspectives about how to sustainably manage resistance with the advent of synthetic auxin herbicide-tolerant crops.  </a:t>
            </a:r>
          </a:p>
          <a:p>
            <a:endParaRPr lang="en-US" dirty="0"/>
          </a:p>
        </p:txBody>
      </p:sp>
      <p:sp>
        <p:nvSpPr>
          <p:cNvPr id="5" name="Footer Placeholder 4"/>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smtClean="0"/>
              <a:t>Auxin Working Group Opportunities</a:t>
            </a:r>
            <a:endParaRPr lang="en-US" sz="2400" dirty="0"/>
          </a:p>
        </p:txBody>
      </p:sp>
      <p:sp>
        <p:nvSpPr>
          <p:cNvPr id="3" name="Content Placeholder 2"/>
          <p:cNvSpPr>
            <a:spLocks noGrp="1"/>
          </p:cNvSpPr>
          <p:nvPr>
            <p:ph idx="1"/>
          </p:nvPr>
        </p:nvSpPr>
        <p:spPr>
          <a:xfrm>
            <a:off x="457200" y="1080656"/>
            <a:ext cx="8229600" cy="5367646"/>
          </a:xfrm>
        </p:spPr>
        <p:txBody>
          <a:bodyPr>
            <a:normAutofit fontScale="62500" lnSpcReduction="20000"/>
          </a:bodyPr>
          <a:lstStyle/>
          <a:p>
            <a:pPr>
              <a:lnSpc>
                <a:spcPct val="120000"/>
              </a:lnSpc>
              <a:spcBef>
                <a:spcPts val="600"/>
              </a:spcBef>
              <a:buNone/>
            </a:pPr>
            <a:r>
              <a:rPr lang="en-US" b="1" dirty="0" smtClean="0"/>
              <a:t>Global HRAC Website</a:t>
            </a:r>
            <a:endParaRPr lang="en-US" sz="2400" dirty="0" smtClean="0"/>
          </a:p>
          <a:p>
            <a:pPr lvl="0">
              <a:lnSpc>
                <a:spcPct val="120000"/>
              </a:lnSpc>
              <a:spcBef>
                <a:spcPts val="600"/>
              </a:spcBef>
            </a:pPr>
            <a:r>
              <a:rPr lang="en-US" dirty="0" smtClean="0"/>
              <a:t>D</a:t>
            </a:r>
            <a:r>
              <a:rPr lang="en-US" dirty="0" smtClean="0"/>
              <a:t>evelop </a:t>
            </a:r>
            <a:r>
              <a:rPr lang="en-US" dirty="0" smtClean="0"/>
              <a:t>process with AWG to keep the fact sheets updated and timely</a:t>
            </a:r>
            <a:endParaRPr lang="en-US" sz="2800" dirty="0" smtClean="0"/>
          </a:p>
          <a:p>
            <a:pPr lvl="0">
              <a:lnSpc>
                <a:spcPct val="120000"/>
              </a:lnSpc>
              <a:spcBef>
                <a:spcPts val="600"/>
              </a:spcBef>
            </a:pPr>
            <a:r>
              <a:rPr lang="en-US" dirty="0" smtClean="0"/>
              <a:t>Suggested new weeds for which to develop fact sheets</a:t>
            </a:r>
            <a:endParaRPr lang="en-US" sz="2800" dirty="0" smtClean="0"/>
          </a:p>
          <a:p>
            <a:pPr lvl="1">
              <a:lnSpc>
                <a:spcPct val="120000"/>
              </a:lnSpc>
              <a:spcBef>
                <a:spcPts val="600"/>
              </a:spcBef>
            </a:pPr>
            <a:r>
              <a:rPr lang="en-US" dirty="0" smtClean="0"/>
              <a:t>Considering reports on weed </a:t>
            </a:r>
            <a:r>
              <a:rPr lang="en-US" dirty="0" smtClean="0"/>
              <a:t>species </a:t>
            </a:r>
            <a:r>
              <a:rPr lang="en-US" dirty="0" smtClean="0"/>
              <a:t>for which there may be conflicting reports of resistance that may actually be tolerance</a:t>
            </a:r>
            <a:endParaRPr lang="en-US" sz="2400" dirty="0" smtClean="0"/>
          </a:p>
          <a:p>
            <a:pPr lvl="2">
              <a:lnSpc>
                <a:spcPct val="120000"/>
              </a:lnSpc>
              <a:spcBef>
                <a:spcPts val="600"/>
              </a:spcBef>
            </a:pPr>
            <a:r>
              <a:rPr lang="en-US" dirty="0" smtClean="0"/>
              <a:t>Marestail (ERISS)</a:t>
            </a:r>
            <a:endParaRPr lang="en-US" sz="2000" dirty="0" smtClean="0"/>
          </a:p>
          <a:p>
            <a:pPr lvl="2">
              <a:lnSpc>
                <a:spcPct val="120000"/>
              </a:lnSpc>
              <a:spcBef>
                <a:spcPts val="600"/>
              </a:spcBef>
            </a:pPr>
            <a:r>
              <a:rPr lang="en-US" dirty="0" smtClean="0"/>
              <a:t>Palmer amaranth (AMAPA)</a:t>
            </a:r>
            <a:endParaRPr lang="en-US" sz="2000" dirty="0" smtClean="0"/>
          </a:p>
          <a:p>
            <a:pPr lvl="0">
              <a:lnSpc>
                <a:spcPct val="120000"/>
              </a:lnSpc>
              <a:spcBef>
                <a:spcPts val="600"/>
              </a:spcBef>
            </a:pPr>
            <a:r>
              <a:rPr lang="en-US" dirty="0" smtClean="0"/>
              <a:t>L</a:t>
            </a:r>
            <a:r>
              <a:rPr lang="en-US" dirty="0" smtClean="0"/>
              <a:t>ook </a:t>
            </a:r>
            <a:r>
              <a:rPr lang="en-US" dirty="0" smtClean="0"/>
              <a:t>for other auxin-resistant weeds </a:t>
            </a:r>
            <a:r>
              <a:rPr lang="en-US" dirty="0" smtClean="0"/>
              <a:t>outside </a:t>
            </a:r>
            <a:r>
              <a:rPr lang="en-US" dirty="0" smtClean="0"/>
              <a:t>EU and US to further globalize AWG efforts and outreach</a:t>
            </a:r>
            <a:endParaRPr lang="en-US" sz="2800" dirty="0" smtClean="0"/>
          </a:p>
          <a:p>
            <a:pPr lvl="0">
              <a:lnSpc>
                <a:spcPct val="120000"/>
              </a:lnSpc>
              <a:spcBef>
                <a:spcPts val="600"/>
              </a:spcBef>
            </a:pPr>
            <a:r>
              <a:rPr lang="en-US" dirty="0" smtClean="0"/>
              <a:t>Create means by which AWG members can share new publications and other information in a timely manner to all members.</a:t>
            </a:r>
            <a:endParaRPr lang="en-US" sz="2800" dirty="0" smtClean="0"/>
          </a:p>
          <a:p>
            <a:pPr lvl="1">
              <a:lnSpc>
                <a:spcPct val="120000"/>
              </a:lnSpc>
              <a:spcBef>
                <a:spcPts val="600"/>
              </a:spcBef>
            </a:pPr>
            <a:r>
              <a:rPr lang="en-US" dirty="0" smtClean="0"/>
              <a:t>Arlene suggested considering Google Docs (</a:t>
            </a:r>
            <a:r>
              <a:rPr lang="en-US" u="sng" dirty="0" smtClean="0">
                <a:hlinkClick r:id="rId2"/>
              </a:rPr>
              <a:t>https://www.google.com/docs/about/</a:t>
            </a:r>
            <a:r>
              <a:rPr lang="en-US" dirty="0" smtClean="0"/>
              <a:t>) for sharing draft documents during review process and also archive other documents of interest to group.</a:t>
            </a:r>
            <a:endParaRPr lang="en-US" sz="2400" dirty="0" smtClean="0"/>
          </a:p>
          <a:p>
            <a:pPr lvl="1">
              <a:lnSpc>
                <a:spcPct val="120000"/>
              </a:lnSpc>
              <a:spcBef>
                <a:spcPts val="600"/>
              </a:spcBef>
            </a:pPr>
            <a:r>
              <a:rPr lang="en-US" dirty="0" smtClean="0"/>
              <a:t>Perhaps use secure “members only” location on new Global HRAC site.</a:t>
            </a:r>
          </a:p>
        </p:txBody>
      </p:sp>
      <p:sp>
        <p:nvSpPr>
          <p:cNvPr id="4" name="Footer Placeholder 3"/>
          <p:cNvSpPr>
            <a:spLocks noGrp="1"/>
          </p:cNvSpPr>
          <p:nvPr>
            <p:ph type="ftr" sz="quarter" idx="11"/>
          </p:nvPr>
        </p:nvSpPr>
        <p:spPr/>
        <p:txBody>
          <a:bodyPr/>
          <a:lstStyle/>
          <a:p>
            <a:r>
              <a:rPr lang="en-US" smtClean="0"/>
              <a:t>DOW RESTRICTED</a:t>
            </a:r>
            <a:endParaRPr lang="en-US"/>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smtClean="0"/>
              <a:t>Auxin Working Group Opportunities</a:t>
            </a:r>
            <a:endParaRPr lang="en-US" sz="2400" dirty="0"/>
          </a:p>
        </p:txBody>
      </p:sp>
      <p:sp>
        <p:nvSpPr>
          <p:cNvPr id="3" name="Content Placeholder 2"/>
          <p:cNvSpPr>
            <a:spLocks noGrp="1"/>
          </p:cNvSpPr>
          <p:nvPr>
            <p:ph idx="1"/>
          </p:nvPr>
        </p:nvSpPr>
        <p:spPr>
          <a:xfrm>
            <a:off x="457200" y="1246906"/>
            <a:ext cx="8229600" cy="4655126"/>
          </a:xfrm>
        </p:spPr>
        <p:txBody>
          <a:bodyPr>
            <a:normAutofit fontScale="55000" lnSpcReduction="20000"/>
          </a:bodyPr>
          <a:lstStyle/>
          <a:p>
            <a:pPr>
              <a:lnSpc>
                <a:spcPct val="120000"/>
              </a:lnSpc>
              <a:spcBef>
                <a:spcPts val="600"/>
              </a:spcBef>
              <a:buNone/>
            </a:pPr>
            <a:r>
              <a:rPr lang="en-US" b="1" dirty="0" smtClean="0"/>
              <a:t>Resistance Best Management Practices</a:t>
            </a:r>
            <a:endParaRPr lang="en-US" sz="2400" dirty="0" smtClean="0"/>
          </a:p>
          <a:p>
            <a:pPr lvl="0">
              <a:lnSpc>
                <a:spcPct val="120000"/>
              </a:lnSpc>
              <a:spcBef>
                <a:spcPts val="600"/>
              </a:spcBef>
            </a:pPr>
            <a:r>
              <a:rPr lang="en-US" dirty="0" smtClean="0"/>
              <a:t>How can we develop the best means of communicating BMPs to reach growers and Impact their decisions?</a:t>
            </a:r>
            <a:endParaRPr lang="en-US" sz="2800" dirty="0" smtClean="0"/>
          </a:p>
          <a:p>
            <a:pPr lvl="1">
              <a:lnSpc>
                <a:spcPct val="120000"/>
              </a:lnSpc>
              <a:spcBef>
                <a:spcPts val="600"/>
              </a:spcBef>
            </a:pPr>
            <a:r>
              <a:rPr lang="en-US" sz="2900" dirty="0" smtClean="0"/>
              <a:t>AWG members interface directly with grower groups globally</a:t>
            </a:r>
            <a:endParaRPr lang="en-US" sz="2500" dirty="0" smtClean="0"/>
          </a:p>
          <a:p>
            <a:pPr lvl="1">
              <a:lnSpc>
                <a:spcPct val="120000"/>
              </a:lnSpc>
              <a:spcBef>
                <a:spcPts val="600"/>
              </a:spcBef>
            </a:pPr>
            <a:r>
              <a:rPr lang="en-US" sz="2900" dirty="0" smtClean="0"/>
              <a:t>Support second phase of Global HRAC communication strategy building off soon to be created Global HRAC Strategic Plan.</a:t>
            </a:r>
            <a:endParaRPr lang="en-US" sz="2500" dirty="0" smtClean="0"/>
          </a:p>
          <a:p>
            <a:pPr>
              <a:lnSpc>
                <a:spcPct val="120000"/>
              </a:lnSpc>
              <a:spcBef>
                <a:spcPts val="600"/>
              </a:spcBef>
              <a:buNone/>
            </a:pPr>
            <a:r>
              <a:rPr lang="en-US" b="1" dirty="0" smtClean="0"/>
              <a:t>Contributing to building stronger relationships and collaboration with regional HRACs</a:t>
            </a:r>
          </a:p>
          <a:p>
            <a:pPr lvl="0">
              <a:lnSpc>
                <a:spcPct val="120000"/>
              </a:lnSpc>
              <a:spcBef>
                <a:spcPts val="600"/>
              </a:spcBef>
            </a:pPr>
            <a:r>
              <a:rPr lang="en-US" dirty="0" smtClean="0"/>
              <a:t>Expanding Working Groups to Include non-CLI and non-industry members where feasible and appropriate for Working Groups to achieve objectives</a:t>
            </a:r>
            <a:endParaRPr lang="en-US" sz="2800" dirty="0" smtClean="0"/>
          </a:p>
          <a:p>
            <a:pPr lvl="1">
              <a:lnSpc>
                <a:spcPct val="120000"/>
              </a:lnSpc>
              <a:spcBef>
                <a:spcPts val="600"/>
              </a:spcBef>
            </a:pPr>
            <a:r>
              <a:rPr lang="en-US" sz="2900" dirty="0" smtClean="0"/>
              <a:t>Need to understand what constraints to enlisting members outside industry or CLI. </a:t>
            </a:r>
            <a:endParaRPr lang="en-US" sz="2500" dirty="0" smtClean="0"/>
          </a:p>
          <a:p>
            <a:pPr lvl="1">
              <a:lnSpc>
                <a:spcPct val="120000"/>
              </a:lnSpc>
              <a:spcBef>
                <a:spcPts val="600"/>
              </a:spcBef>
            </a:pPr>
            <a:r>
              <a:rPr lang="en-US" sz="2900" dirty="0" smtClean="0"/>
              <a:t>Global HRAC Constitution allows great  flexibility to Working Group membership</a:t>
            </a:r>
            <a:endParaRPr lang="en-US" sz="2500" dirty="0" smtClean="0"/>
          </a:p>
          <a:p>
            <a:pPr lvl="1">
              <a:lnSpc>
                <a:spcPct val="120000"/>
              </a:lnSpc>
              <a:spcBef>
                <a:spcPts val="600"/>
              </a:spcBef>
            </a:pPr>
            <a:r>
              <a:rPr lang="en-US" sz="2900" dirty="0" smtClean="0"/>
              <a:t>Important to consider inviting experts with member companies that have specific expertise that can contribute to  activities, </a:t>
            </a:r>
            <a:r>
              <a:rPr lang="en-US" sz="2900" dirty="0" err="1" smtClean="0"/>
              <a:t>i.e</a:t>
            </a:r>
            <a:r>
              <a:rPr lang="en-US" sz="2900" dirty="0" smtClean="0"/>
              <a:t>, chemists, discovery biologists, marketing, communication specialist, etc.</a:t>
            </a:r>
            <a:endParaRPr lang="en-US" sz="2500" dirty="0" smtClean="0"/>
          </a:p>
        </p:txBody>
      </p:sp>
      <p:sp>
        <p:nvSpPr>
          <p:cNvPr id="4" name="Footer Placeholder 3"/>
          <p:cNvSpPr>
            <a:spLocks noGrp="1"/>
          </p:cNvSpPr>
          <p:nvPr>
            <p:ph type="ftr" sz="quarter" idx="11"/>
          </p:nvPr>
        </p:nvSpPr>
        <p:spPr/>
        <p:txBody>
          <a:bodyPr/>
          <a:lstStyle/>
          <a:p>
            <a:r>
              <a:rPr lang="en-US" smtClean="0"/>
              <a:t>DOW RESTRICTED</a:t>
            </a:r>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Topic for consideration by </a:t>
            </a:r>
            <a:r>
              <a:rPr lang="en-US" smtClean="0"/>
              <a:t>Global HRAC</a:t>
            </a:r>
            <a:endParaRPr lang="en-US" dirty="0"/>
          </a:p>
        </p:txBody>
      </p:sp>
      <p:sp>
        <p:nvSpPr>
          <p:cNvPr id="3" name="Content Placeholder 2"/>
          <p:cNvSpPr>
            <a:spLocks noGrp="1"/>
          </p:cNvSpPr>
          <p:nvPr>
            <p:ph idx="1"/>
          </p:nvPr>
        </p:nvSpPr>
        <p:spPr/>
        <p:txBody>
          <a:bodyPr/>
          <a:lstStyle/>
          <a:p>
            <a:r>
              <a:rPr lang="en-US" dirty="0" smtClean="0"/>
              <a:t>What impact will industry consolidation have on building and maintaining active engagement of industry representatives with working group activities?</a:t>
            </a:r>
            <a:endParaRPr lang="en-US" dirty="0"/>
          </a:p>
        </p:txBody>
      </p:sp>
      <p:sp>
        <p:nvSpPr>
          <p:cNvPr id="4" name="Footer Placeholder 3"/>
          <p:cNvSpPr>
            <a:spLocks noGrp="1"/>
          </p:cNvSpPr>
          <p:nvPr>
            <p:ph type="ftr" sz="quarter" idx="11"/>
          </p:nvPr>
        </p:nvSpPr>
        <p:spPr/>
        <p:txBody>
          <a:bodyPr/>
          <a:lstStyle/>
          <a:p>
            <a:r>
              <a:rPr lang="en-US" smtClean="0"/>
              <a:t>DOW RESTRICTED</a:t>
            </a:r>
            <a:endParaRPr lang="en-US"/>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8158"/>
            <a:ext cx="8229600" cy="1143000"/>
          </a:xfrm>
        </p:spPr>
        <p:txBody>
          <a:bodyPr>
            <a:normAutofit/>
          </a:bodyPr>
          <a:lstStyle/>
          <a:p>
            <a:r>
              <a:rPr lang="en-US" sz="2800" dirty="0" smtClean="0"/>
              <a:t>Topics for Next AWG Meeting</a:t>
            </a:r>
            <a:br>
              <a:rPr lang="en-US" sz="2800" dirty="0" smtClean="0"/>
            </a:br>
            <a:r>
              <a:rPr lang="en-US" sz="2400" dirty="0" smtClean="0"/>
              <a:t>November 30, 2016</a:t>
            </a:r>
            <a:endParaRPr lang="en-US" sz="2800" dirty="0"/>
          </a:p>
        </p:txBody>
      </p:sp>
      <p:sp>
        <p:nvSpPr>
          <p:cNvPr id="3" name="Content Placeholder 2"/>
          <p:cNvSpPr>
            <a:spLocks noGrp="1"/>
          </p:cNvSpPr>
          <p:nvPr>
            <p:ph idx="1"/>
          </p:nvPr>
        </p:nvSpPr>
        <p:spPr>
          <a:xfrm>
            <a:off x="457200" y="1201003"/>
            <a:ext cx="8229600" cy="5104273"/>
          </a:xfrm>
        </p:spPr>
        <p:txBody>
          <a:bodyPr>
            <a:normAutofit fontScale="77500" lnSpcReduction="20000"/>
          </a:bodyPr>
          <a:lstStyle/>
          <a:p>
            <a:pPr lvl="0">
              <a:lnSpc>
                <a:spcPct val="120000"/>
              </a:lnSpc>
              <a:spcBef>
                <a:spcPts val="600"/>
              </a:spcBef>
            </a:pPr>
            <a:r>
              <a:rPr lang="en-US" dirty="0" smtClean="0"/>
              <a:t>Update on GHRC 2017 Symposium</a:t>
            </a:r>
          </a:p>
          <a:p>
            <a:pPr lvl="1">
              <a:lnSpc>
                <a:spcPct val="120000"/>
              </a:lnSpc>
              <a:spcBef>
                <a:spcPts val="600"/>
              </a:spcBef>
            </a:pPr>
            <a:r>
              <a:rPr lang="en-US" dirty="0" smtClean="0"/>
              <a:t>Brainstorm about symposium panel session </a:t>
            </a:r>
            <a:endParaRPr lang="en-US" dirty="0" smtClean="0"/>
          </a:p>
          <a:p>
            <a:pPr lvl="1">
              <a:lnSpc>
                <a:spcPct val="120000"/>
              </a:lnSpc>
              <a:spcBef>
                <a:spcPts val="600"/>
              </a:spcBef>
            </a:pPr>
            <a:r>
              <a:rPr lang="en-US" dirty="0" smtClean="0"/>
              <a:t>Funding for invited speakers</a:t>
            </a:r>
            <a:endParaRPr lang="en-US" dirty="0" smtClean="0"/>
          </a:p>
          <a:p>
            <a:pPr lvl="0">
              <a:lnSpc>
                <a:spcPct val="120000"/>
              </a:lnSpc>
              <a:spcBef>
                <a:spcPts val="600"/>
              </a:spcBef>
            </a:pPr>
            <a:r>
              <a:rPr lang="en-US" dirty="0" smtClean="0"/>
              <a:t>Status of weed resistance fact sheets</a:t>
            </a:r>
          </a:p>
          <a:p>
            <a:pPr lvl="0">
              <a:lnSpc>
                <a:spcPct val="120000"/>
              </a:lnSpc>
              <a:spcBef>
                <a:spcPts val="600"/>
              </a:spcBef>
            </a:pPr>
            <a:r>
              <a:rPr lang="en-US" dirty="0" smtClean="0"/>
              <a:t>Global HRAC Strategy implications for AWG</a:t>
            </a:r>
          </a:p>
          <a:p>
            <a:pPr lvl="0">
              <a:lnSpc>
                <a:spcPct val="120000"/>
              </a:lnSpc>
              <a:spcBef>
                <a:spcPts val="600"/>
              </a:spcBef>
            </a:pPr>
            <a:r>
              <a:rPr lang="en-US" dirty="0" smtClean="0"/>
              <a:t>Possible AWG Activities</a:t>
            </a:r>
          </a:p>
          <a:p>
            <a:pPr marL="633413" lvl="1">
              <a:lnSpc>
                <a:spcPct val="120000"/>
              </a:lnSpc>
              <a:spcBef>
                <a:spcPts val="600"/>
              </a:spcBef>
            </a:pPr>
            <a:r>
              <a:rPr lang="en-US" dirty="0" smtClean="0"/>
              <a:t>Contributions to </a:t>
            </a:r>
            <a:r>
              <a:rPr lang="en-US" dirty="0" smtClean="0"/>
              <a:t>Global HRAC </a:t>
            </a:r>
            <a:r>
              <a:rPr lang="en-US" dirty="0" smtClean="0"/>
              <a:t>website – review currency of content</a:t>
            </a:r>
            <a:endParaRPr lang="en-US" dirty="0" smtClean="0"/>
          </a:p>
          <a:p>
            <a:pPr marL="633413" lvl="1">
              <a:lnSpc>
                <a:spcPct val="120000"/>
              </a:lnSpc>
              <a:spcBef>
                <a:spcPts val="600"/>
              </a:spcBef>
            </a:pPr>
            <a:r>
              <a:rPr lang="en-US" dirty="0" smtClean="0"/>
              <a:t>Networking with other industry groups, i.e., regional HRACs</a:t>
            </a:r>
          </a:p>
          <a:p>
            <a:pPr marL="633413" lvl="1">
              <a:lnSpc>
                <a:spcPct val="120000"/>
              </a:lnSpc>
              <a:spcBef>
                <a:spcPts val="600"/>
              </a:spcBef>
            </a:pPr>
            <a:r>
              <a:rPr lang="en-US" dirty="0" smtClean="0"/>
              <a:t>Collaborations outside HRAC and Industry</a:t>
            </a:r>
          </a:p>
          <a:p>
            <a:pPr marL="633413" lvl="1">
              <a:lnSpc>
                <a:spcPct val="120000"/>
              </a:lnSpc>
              <a:spcBef>
                <a:spcPts val="600"/>
              </a:spcBef>
            </a:pPr>
            <a:r>
              <a:rPr lang="en-US" dirty="0" smtClean="0"/>
              <a:t>Publication </a:t>
            </a:r>
            <a:r>
              <a:rPr lang="en-US" dirty="0" smtClean="0"/>
              <a:t>opportunities, target audience, and outlets</a:t>
            </a:r>
            <a:endParaRPr lang="en-US" dirty="0" smtClean="0"/>
          </a:p>
          <a:p>
            <a:pPr marL="633413" lvl="1">
              <a:lnSpc>
                <a:spcPct val="120000"/>
              </a:lnSpc>
              <a:spcBef>
                <a:spcPts val="600"/>
              </a:spcBef>
            </a:pPr>
            <a:r>
              <a:rPr lang="en-US" dirty="0" smtClean="0"/>
              <a:t>Poster development for professional society meetings/Website</a:t>
            </a:r>
          </a:p>
          <a:p>
            <a:endParaRPr lang="en-US" dirty="0"/>
          </a:p>
        </p:txBody>
      </p:sp>
      <p:sp>
        <p:nvSpPr>
          <p:cNvPr id="4" name="Footer Placeholder 3"/>
          <p:cNvSpPr>
            <a:spLocks noGrp="1"/>
          </p:cNvSpPr>
          <p:nvPr>
            <p:ph type="ftr" sz="quarter" idx="11"/>
          </p:nvPr>
        </p:nvSpPr>
        <p:spPr/>
        <p:txBody>
          <a:bodyPr/>
          <a:lstStyle/>
          <a:p>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566"/>
            <a:ext cx="8229600" cy="1143000"/>
          </a:xfrm>
        </p:spPr>
        <p:txBody>
          <a:bodyPr>
            <a:noAutofit/>
          </a:bodyPr>
          <a:lstStyle/>
          <a:p>
            <a:r>
              <a:rPr lang="en-US" sz="2800" dirty="0" smtClean="0"/>
              <a:t>November 17, 2016</a:t>
            </a:r>
            <a:br>
              <a:rPr lang="en-US" sz="2800" dirty="0" smtClean="0"/>
            </a:br>
            <a:r>
              <a:rPr lang="en-US" sz="2400" dirty="0" smtClean="0"/>
              <a:t>weedscience.org  </a:t>
            </a:r>
            <a:endParaRPr lang="en-US" sz="2800" dirty="0"/>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pic>
        <p:nvPicPr>
          <p:cNvPr id="2050" name="Picture 2"/>
          <p:cNvPicPr>
            <a:picLocks noChangeAspect="1" noChangeArrowheads="1"/>
          </p:cNvPicPr>
          <p:nvPr/>
        </p:nvPicPr>
        <p:blipFill>
          <a:blip r:embed="rId2" cstate="print"/>
          <a:srcRect/>
          <a:stretch>
            <a:fillRect/>
          </a:stretch>
        </p:blipFill>
        <p:spPr bwMode="auto">
          <a:xfrm>
            <a:off x="446317" y="991145"/>
            <a:ext cx="8260959" cy="5177643"/>
          </a:xfrm>
          <a:prstGeom prst="rect">
            <a:avLst/>
          </a:prstGeom>
          <a:noFill/>
          <a:ln w="9525">
            <a:noFill/>
            <a:miter lim="800000"/>
            <a:headEnd/>
            <a:tailEnd/>
          </a:ln>
        </p:spPr>
      </p:pic>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154"/>
            <a:ext cx="8229600" cy="1143000"/>
          </a:xfrm>
        </p:spPr>
        <p:txBody>
          <a:bodyPr>
            <a:normAutofit/>
          </a:bodyPr>
          <a:lstStyle/>
          <a:p>
            <a:r>
              <a:rPr lang="en-US" sz="2400" dirty="0" smtClean="0"/>
              <a:t>November 17, 2016</a:t>
            </a:r>
            <a:br>
              <a:rPr lang="en-US" sz="2400" dirty="0" smtClean="0"/>
            </a:br>
            <a:r>
              <a:rPr lang="en-US" sz="2000" dirty="0" smtClean="0"/>
              <a:t>weedscience.org </a:t>
            </a:r>
            <a:endParaRPr lang="en-US" sz="2400" dirty="0"/>
          </a:p>
        </p:txBody>
      </p:sp>
      <p:sp>
        <p:nvSpPr>
          <p:cNvPr id="4" name="Footer Placeholder 3"/>
          <p:cNvSpPr>
            <a:spLocks noGrp="1"/>
          </p:cNvSpPr>
          <p:nvPr>
            <p:ph type="ftr" sz="quarter" idx="11"/>
          </p:nvPr>
        </p:nvSpPr>
        <p:spPr/>
        <p:txBody>
          <a:bodyPr/>
          <a:lstStyle/>
          <a:p>
            <a:endParaRPr lang="en-US"/>
          </a:p>
        </p:txBody>
      </p:sp>
      <p:pic>
        <p:nvPicPr>
          <p:cNvPr id="3074" name="Picture 2"/>
          <p:cNvPicPr>
            <a:picLocks noGrp="1" noChangeAspect="1" noChangeArrowheads="1"/>
          </p:cNvPicPr>
          <p:nvPr>
            <p:ph idx="1"/>
          </p:nvPr>
        </p:nvPicPr>
        <p:blipFill>
          <a:blip r:embed="rId2" cstate="print"/>
          <a:srcRect/>
          <a:stretch>
            <a:fillRect/>
          </a:stretch>
        </p:blipFill>
        <p:spPr bwMode="auto">
          <a:xfrm>
            <a:off x="562092" y="859797"/>
            <a:ext cx="7646904" cy="878178"/>
          </a:xfrm>
          <a:prstGeom prst="rect">
            <a:avLst/>
          </a:prstGeom>
          <a:noFill/>
          <a:ln w="9525">
            <a:noFill/>
            <a:miter lim="800000"/>
            <a:headEnd/>
            <a:tailEnd/>
          </a:ln>
        </p:spPr>
      </p:pic>
      <p:pic>
        <p:nvPicPr>
          <p:cNvPr id="3075" name="Picture 3"/>
          <p:cNvPicPr>
            <a:picLocks noChangeAspect="1" noChangeArrowheads="1"/>
          </p:cNvPicPr>
          <p:nvPr/>
        </p:nvPicPr>
        <p:blipFill>
          <a:blip r:embed="rId3" cstate="print"/>
          <a:srcRect/>
          <a:stretch>
            <a:fillRect/>
          </a:stretch>
        </p:blipFill>
        <p:spPr bwMode="auto">
          <a:xfrm>
            <a:off x="527478" y="1727151"/>
            <a:ext cx="7687437" cy="4769183"/>
          </a:xfrm>
          <a:prstGeom prst="rect">
            <a:avLst/>
          </a:prstGeom>
          <a:noFill/>
          <a:ln w="9525">
            <a:noFill/>
            <a:miter lim="800000"/>
            <a:headEnd/>
            <a:tailEnd/>
          </a:ln>
        </p:spPr>
      </p:pic>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4098" name="Picture 2"/>
          <p:cNvPicPr>
            <a:picLocks noGrp="1" noChangeAspect="1" noChangeArrowheads="1"/>
          </p:cNvPicPr>
          <p:nvPr>
            <p:ph idx="1"/>
          </p:nvPr>
        </p:nvPicPr>
        <p:blipFill>
          <a:blip r:embed="rId2" cstate="print"/>
          <a:srcRect/>
          <a:stretch>
            <a:fillRect/>
          </a:stretch>
        </p:blipFill>
        <p:spPr bwMode="auto">
          <a:xfrm>
            <a:off x="615199" y="1822592"/>
            <a:ext cx="7875576" cy="4741984"/>
          </a:xfrm>
          <a:prstGeom prst="rect">
            <a:avLst/>
          </a:prstGeom>
          <a:noFill/>
          <a:ln w="9525">
            <a:noFill/>
            <a:miter lim="800000"/>
            <a:headEnd/>
            <a:tailEnd/>
          </a:ln>
        </p:spPr>
      </p:pic>
      <p:pic>
        <p:nvPicPr>
          <p:cNvPr id="6" name="Picture 2"/>
          <p:cNvPicPr>
            <a:picLocks noChangeAspect="1" noChangeArrowheads="1"/>
          </p:cNvPicPr>
          <p:nvPr/>
        </p:nvPicPr>
        <p:blipFill>
          <a:blip r:embed="rId3" cstate="print"/>
          <a:srcRect/>
          <a:stretch>
            <a:fillRect/>
          </a:stretch>
        </p:blipFill>
        <p:spPr bwMode="auto">
          <a:xfrm>
            <a:off x="641437" y="938211"/>
            <a:ext cx="7847841" cy="901254"/>
          </a:xfrm>
          <a:prstGeom prst="rect">
            <a:avLst/>
          </a:prstGeom>
          <a:noFill/>
          <a:ln w="9525">
            <a:noFill/>
            <a:miter lim="800000"/>
            <a:headEnd/>
            <a:tailEnd/>
          </a:ln>
        </p:spPr>
      </p:pic>
      <p:sp>
        <p:nvSpPr>
          <p:cNvPr id="7" name="Title 1"/>
          <p:cNvSpPr>
            <a:spLocks noGrp="1"/>
          </p:cNvSpPr>
          <p:nvPr>
            <p:ph type="title"/>
          </p:nvPr>
        </p:nvSpPr>
        <p:spPr>
          <a:xfrm>
            <a:off x="457200" y="-121154"/>
            <a:ext cx="8229600" cy="1143000"/>
          </a:xfrm>
        </p:spPr>
        <p:txBody>
          <a:bodyPr>
            <a:normAutofit/>
          </a:bodyPr>
          <a:lstStyle/>
          <a:p>
            <a:r>
              <a:rPr lang="en-US" sz="2400" dirty="0" smtClean="0"/>
              <a:t>November 17, 2016</a:t>
            </a:r>
            <a:br>
              <a:rPr lang="en-US" sz="2400" dirty="0" smtClean="0"/>
            </a:br>
            <a:r>
              <a:rPr lang="en-US" sz="2000" dirty="0" smtClean="0"/>
              <a:t>weedscience.org </a:t>
            </a:r>
            <a:endParaRPr lang="en-US" sz="2400" dirty="0"/>
          </a:p>
        </p:txBody>
      </p:sp>
      <p:sp>
        <p:nvSpPr>
          <p:cNvPr id="8" name="Footer Placeholder 7"/>
          <p:cNvSpPr>
            <a:spLocks noGrp="1"/>
          </p:cNvSpPr>
          <p:nvPr>
            <p:ph type="ftr" sz="quarter" idx="11"/>
          </p:nvPr>
        </p:nvSpPr>
        <p:spPr/>
        <p:txBody>
          <a:bodyPr/>
          <a:lstStyle/>
          <a:p>
            <a:endParaRPr lang="en-US"/>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a:p>
        </p:txBody>
      </p:sp>
      <p:pic>
        <p:nvPicPr>
          <p:cNvPr id="5122" name="Picture 2"/>
          <p:cNvPicPr>
            <a:picLocks noGrp="1" noChangeAspect="1" noChangeArrowheads="1"/>
          </p:cNvPicPr>
          <p:nvPr>
            <p:ph idx="1"/>
          </p:nvPr>
        </p:nvPicPr>
        <p:blipFill>
          <a:blip r:embed="rId2" cstate="print"/>
          <a:srcRect/>
          <a:stretch>
            <a:fillRect/>
          </a:stretch>
        </p:blipFill>
        <p:spPr bwMode="auto">
          <a:xfrm>
            <a:off x="132533" y="2590315"/>
            <a:ext cx="8884679" cy="3018914"/>
          </a:xfrm>
          <a:prstGeom prst="rect">
            <a:avLst/>
          </a:prstGeom>
          <a:noFill/>
          <a:ln w="9525">
            <a:noFill/>
            <a:miter lim="800000"/>
            <a:headEnd/>
            <a:tailEnd/>
          </a:ln>
        </p:spPr>
      </p:pic>
      <p:pic>
        <p:nvPicPr>
          <p:cNvPr id="6" name="Picture 2"/>
          <p:cNvPicPr>
            <a:picLocks noChangeAspect="1" noChangeArrowheads="1"/>
          </p:cNvPicPr>
          <p:nvPr/>
        </p:nvPicPr>
        <p:blipFill>
          <a:blip r:embed="rId3" cstate="print"/>
          <a:srcRect/>
          <a:stretch>
            <a:fillRect/>
          </a:stretch>
        </p:blipFill>
        <p:spPr bwMode="auto">
          <a:xfrm>
            <a:off x="164845" y="1583139"/>
            <a:ext cx="8853390" cy="1016732"/>
          </a:xfrm>
          <a:prstGeom prst="rect">
            <a:avLst/>
          </a:prstGeom>
          <a:noFill/>
          <a:ln w="9525">
            <a:noFill/>
            <a:miter lim="800000"/>
            <a:headEnd/>
            <a:tailEnd/>
          </a:ln>
        </p:spPr>
      </p:pic>
      <p:sp>
        <p:nvSpPr>
          <p:cNvPr id="7" name="Title 1"/>
          <p:cNvSpPr>
            <a:spLocks noGrp="1"/>
          </p:cNvSpPr>
          <p:nvPr>
            <p:ph type="title"/>
          </p:nvPr>
        </p:nvSpPr>
        <p:spPr/>
        <p:txBody>
          <a:bodyPr>
            <a:normAutofit/>
          </a:bodyPr>
          <a:lstStyle/>
          <a:p>
            <a:r>
              <a:rPr lang="en-US" sz="2400" dirty="0" smtClean="0"/>
              <a:t>November 17, 2016</a:t>
            </a:r>
            <a:br>
              <a:rPr lang="en-US" sz="2400" dirty="0" smtClean="0"/>
            </a:br>
            <a:r>
              <a:rPr lang="en-US" sz="2000" dirty="0" smtClean="0"/>
              <a:t>weedscience.org </a:t>
            </a:r>
            <a:endParaRPr lang="en-US" sz="2400" dirty="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Role of Working Groups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Global HRAC is viewed as an important source of technical information on herbicide resistance</a:t>
            </a:r>
          </a:p>
          <a:p>
            <a:r>
              <a:rPr lang="en-US" dirty="0" smtClean="0"/>
              <a:t>Working Groups are key to fulfilling this mission</a:t>
            </a:r>
          </a:p>
          <a:p>
            <a:r>
              <a:rPr lang="en-US" dirty="0" smtClean="0"/>
              <a:t>Key objectives for Working Groups:</a:t>
            </a:r>
          </a:p>
          <a:p>
            <a:pPr lvl="1"/>
            <a:r>
              <a:rPr lang="en-US" dirty="0" smtClean="0"/>
              <a:t>Consolidate and communicate information for specific MOAs</a:t>
            </a:r>
          </a:p>
          <a:p>
            <a:pPr lvl="1"/>
            <a:r>
              <a:rPr lang="en-US" dirty="0" smtClean="0"/>
              <a:t>Monitor research</a:t>
            </a:r>
          </a:p>
          <a:p>
            <a:pPr lvl="1"/>
            <a:r>
              <a:rPr lang="en-US" dirty="0" smtClean="0"/>
              <a:t>Support intellectual dialogue</a:t>
            </a:r>
          </a:p>
          <a:p>
            <a:pPr lvl="1"/>
            <a:r>
              <a:rPr lang="en-US" dirty="0" smtClean="0"/>
              <a:t>Customize BMPs for a given MOA</a:t>
            </a:r>
          </a:p>
          <a:p>
            <a:pPr lvl="1"/>
            <a:r>
              <a:rPr lang="en-US" dirty="0" smtClean="0"/>
              <a:t>Address specific resistance topics (e.g. Monitoring)</a:t>
            </a:r>
            <a:endParaRPr lang="en-US" dirty="0"/>
          </a:p>
        </p:txBody>
      </p:sp>
      <p:sp>
        <p:nvSpPr>
          <p:cNvPr id="4" name="Footer Placeholder 3"/>
          <p:cNvSpPr>
            <a:spLocks noGrp="1"/>
          </p:cNvSpPr>
          <p:nvPr>
            <p:ph type="ftr" sz="quarter" idx="11"/>
          </p:nvPr>
        </p:nvSpPr>
        <p:spPr/>
        <p:txBody>
          <a:bodyPr/>
          <a:lstStyle/>
          <a:p>
            <a:r>
              <a:rPr lang="en-US" smtClean="0"/>
              <a:t>DOW RESTRICTED</a:t>
            </a:r>
            <a:endParaRPr lang="en-US"/>
          </a:p>
        </p:txBody>
      </p:sp>
    </p:spTree>
    <p:extLst>
      <p:ext uri="{BB962C8B-B14F-4D97-AF65-F5344CB8AC3E}">
        <p14:creationId xmlns:p14="http://schemas.microsoft.com/office/powerpoint/2010/main" xmlns="" val="11431183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Working Groups</a:t>
            </a:r>
            <a:endParaRPr lang="en-US" dirty="0"/>
          </a:p>
        </p:txBody>
      </p:sp>
      <p:sp>
        <p:nvSpPr>
          <p:cNvPr id="3" name="Content Placeholder 2"/>
          <p:cNvSpPr>
            <a:spLocks noGrp="1"/>
          </p:cNvSpPr>
          <p:nvPr>
            <p:ph idx="1"/>
          </p:nvPr>
        </p:nvSpPr>
        <p:spPr/>
        <p:txBody>
          <a:bodyPr/>
          <a:lstStyle/>
          <a:p>
            <a:r>
              <a:rPr lang="en-US" dirty="0" smtClean="0"/>
              <a:t>MOA-based:</a:t>
            </a:r>
          </a:p>
          <a:p>
            <a:pPr lvl="1"/>
            <a:r>
              <a:rPr lang="en-US" dirty="0" smtClean="0"/>
              <a:t>HPPD Working Group</a:t>
            </a:r>
          </a:p>
          <a:p>
            <a:pPr lvl="1"/>
            <a:r>
              <a:rPr lang="en-US" dirty="0" smtClean="0"/>
              <a:t>Auxin Working Group</a:t>
            </a:r>
          </a:p>
          <a:p>
            <a:r>
              <a:rPr lang="en-US" dirty="0" smtClean="0"/>
              <a:t>Others</a:t>
            </a:r>
          </a:p>
          <a:p>
            <a:pPr lvl="1"/>
            <a:r>
              <a:rPr lang="en-US" dirty="0" smtClean="0"/>
              <a:t>Monitoring and Mitigation</a:t>
            </a:r>
          </a:p>
          <a:p>
            <a:pPr lvl="1"/>
            <a:r>
              <a:rPr lang="en-US" dirty="0" smtClean="0"/>
              <a:t>Website and Communication</a:t>
            </a:r>
            <a:endParaRPr lang="en-US" dirty="0"/>
          </a:p>
        </p:txBody>
      </p:sp>
      <p:sp>
        <p:nvSpPr>
          <p:cNvPr id="4" name="Footer Placeholder 3"/>
          <p:cNvSpPr>
            <a:spLocks noGrp="1"/>
          </p:cNvSpPr>
          <p:nvPr>
            <p:ph type="ftr" sz="quarter" idx="11"/>
          </p:nvPr>
        </p:nvSpPr>
        <p:spPr/>
        <p:txBody>
          <a:bodyPr/>
          <a:lstStyle/>
          <a:p>
            <a:r>
              <a:rPr lang="en-US" smtClean="0"/>
              <a:t>DOW RESTRICTED</a:t>
            </a:r>
            <a:endParaRPr lang="en-US"/>
          </a:p>
        </p:txBody>
      </p:sp>
    </p:spTree>
    <p:extLst>
      <p:ext uri="{BB962C8B-B14F-4D97-AF65-F5344CB8AC3E}">
        <p14:creationId xmlns:p14="http://schemas.microsoft.com/office/powerpoint/2010/main" xmlns="" val="1859504542"/>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Working Group Issues</a:t>
            </a:r>
            <a:endParaRPr lang="en-US" dirty="0"/>
          </a:p>
        </p:txBody>
      </p:sp>
      <p:sp>
        <p:nvSpPr>
          <p:cNvPr id="3" name="Content Placeholder 2"/>
          <p:cNvSpPr>
            <a:spLocks noGrp="1"/>
          </p:cNvSpPr>
          <p:nvPr>
            <p:ph idx="1"/>
          </p:nvPr>
        </p:nvSpPr>
        <p:spPr/>
        <p:txBody>
          <a:bodyPr/>
          <a:lstStyle/>
          <a:p>
            <a:r>
              <a:rPr lang="en-US" dirty="0" smtClean="0"/>
              <a:t>Limited number of Working Groups</a:t>
            </a:r>
          </a:p>
          <a:p>
            <a:r>
              <a:rPr lang="en-US" dirty="0" smtClean="0"/>
              <a:t>Limited membership (invite non-Industry members?)</a:t>
            </a:r>
          </a:p>
          <a:p>
            <a:r>
              <a:rPr lang="en-US" dirty="0" smtClean="0"/>
              <a:t>Time commitment</a:t>
            </a:r>
          </a:p>
          <a:p>
            <a:r>
              <a:rPr lang="en-US" dirty="0" smtClean="0"/>
              <a:t>Funding</a:t>
            </a:r>
          </a:p>
          <a:p>
            <a:endParaRPr lang="en-US" dirty="0"/>
          </a:p>
          <a:p>
            <a:pPr marL="0" indent="0">
              <a:buNone/>
            </a:pPr>
            <a:r>
              <a:rPr lang="en-US" dirty="0" smtClean="0"/>
              <a:t>Working Group structure and function should be a key topic for HRAC strategy development</a:t>
            </a:r>
          </a:p>
          <a:p>
            <a:endParaRPr lang="en-US" dirty="0"/>
          </a:p>
        </p:txBody>
      </p:sp>
      <p:sp>
        <p:nvSpPr>
          <p:cNvPr id="4" name="Footer Placeholder 3"/>
          <p:cNvSpPr>
            <a:spLocks noGrp="1"/>
          </p:cNvSpPr>
          <p:nvPr>
            <p:ph type="ftr" sz="quarter" idx="11"/>
          </p:nvPr>
        </p:nvSpPr>
        <p:spPr/>
        <p:txBody>
          <a:bodyPr/>
          <a:lstStyle/>
          <a:p>
            <a:r>
              <a:rPr lang="en-US" smtClean="0"/>
              <a:t>DOW RESTRICTED</a:t>
            </a:r>
            <a:endParaRPr lang="en-US"/>
          </a:p>
        </p:txBody>
      </p:sp>
    </p:spTree>
    <p:extLst>
      <p:ext uri="{BB962C8B-B14F-4D97-AF65-F5344CB8AC3E}">
        <p14:creationId xmlns:p14="http://schemas.microsoft.com/office/powerpoint/2010/main" xmlns="" val="4004992364"/>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Synthetic Auxin Herbicide</a:t>
            </a:r>
            <a:br>
              <a:rPr lang="en-US" sz="3600" dirty="0" smtClean="0"/>
            </a:br>
            <a:r>
              <a:rPr lang="en-US" sz="3600" dirty="0" smtClean="0"/>
              <a:t>Working </a:t>
            </a:r>
            <a:r>
              <a:rPr lang="en-US" sz="3600" dirty="0" smtClean="0"/>
              <a:t>Group Members </a:t>
            </a:r>
            <a:endParaRPr lang="en-US" sz="3600" dirty="0"/>
          </a:p>
        </p:txBody>
      </p:sp>
      <p:sp>
        <p:nvSpPr>
          <p:cNvPr id="3" name="Content Placeholder 2"/>
          <p:cNvSpPr>
            <a:spLocks noGrp="1"/>
          </p:cNvSpPr>
          <p:nvPr>
            <p:ph idx="1"/>
          </p:nvPr>
        </p:nvSpPr>
        <p:spPr>
          <a:xfrm>
            <a:off x="852992" y="1422776"/>
            <a:ext cx="3093522" cy="4919353"/>
          </a:xfrm>
        </p:spPr>
        <p:txBody>
          <a:bodyPr>
            <a:normAutofit/>
          </a:bodyPr>
          <a:lstStyle/>
          <a:p>
            <a:pPr>
              <a:lnSpc>
                <a:spcPct val="120000"/>
              </a:lnSpc>
              <a:spcBef>
                <a:spcPts val="600"/>
              </a:spcBef>
            </a:pPr>
            <a:r>
              <a:rPr lang="en-US" sz="2000" dirty="0" smtClean="0"/>
              <a:t>BASF</a:t>
            </a:r>
          </a:p>
          <a:p>
            <a:pPr lvl="1">
              <a:lnSpc>
                <a:spcPct val="120000"/>
              </a:lnSpc>
              <a:spcBef>
                <a:spcPts val="600"/>
              </a:spcBef>
            </a:pPr>
            <a:r>
              <a:rPr lang="en-US" sz="2000" dirty="0" smtClean="0"/>
              <a:t>Andreas Landes</a:t>
            </a:r>
          </a:p>
          <a:p>
            <a:pPr>
              <a:lnSpc>
                <a:spcPct val="120000"/>
              </a:lnSpc>
              <a:spcBef>
                <a:spcPts val="600"/>
              </a:spcBef>
            </a:pPr>
            <a:r>
              <a:rPr lang="en-US" sz="2000" dirty="0" smtClean="0"/>
              <a:t>Bayer</a:t>
            </a:r>
          </a:p>
          <a:p>
            <a:pPr lvl="1">
              <a:lnSpc>
                <a:spcPct val="120000"/>
              </a:lnSpc>
              <a:spcBef>
                <a:spcPts val="600"/>
              </a:spcBef>
            </a:pPr>
            <a:r>
              <a:rPr lang="en-US" sz="2000" dirty="0" smtClean="0"/>
              <a:t>Arlene Cotie</a:t>
            </a:r>
          </a:p>
          <a:p>
            <a:pPr lvl="1">
              <a:lnSpc>
                <a:spcPct val="120000"/>
              </a:lnSpc>
              <a:spcBef>
                <a:spcPts val="600"/>
              </a:spcBef>
            </a:pPr>
            <a:r>
              <a:rPr lang="en-US" sz="2000" dirty="0" smtClean="0"/>
              <a:t>John McGregor</a:t>
            </a:r>
          </a:p>
          <a:p>
            <a:pPr>
              <a:lnSpc>
                <a:spcPct val="120000"/>
              </a:lnSpc>
              <a:spcBef>
                <a:spcPts val="600"/>
              </a:spcBef>
            </a:pPr>
            <a:r>
              <a:rPr lang="en-US" sz="2000" dirty="0" smtClean="0"/>
              <a:t>Dow AgroSciences</a:t>
            </a:r>
          </a:p>
          <a:p>
            <a:pPr lvl="1">
              <a:lnSpc>
                <a:spcPct val="120000"/>
              </a:lnSpc>
              <a:spcBef>
                <a:spcPts val="600"/>
              </a:spcBef>
            </a:pPr>
            <a:r>
              <a:rPr lang="en-US" sz="2000" dirty="0" smtClean="0"/>
              <a:t>Bob Masters</a:t>
            </a:r>
          </a:p>
          <a:p>
            <a:pPr lvl="1">
              <a:lnSpc>
                <a:spcPct val="120000"/>
              </a:lnSpc>
              <a:spcBef>
                <a:spcPts val="600"/>
              </a:spcBef>
            </a:pPr>
            <a:r>
              <a:rPr lang="en-US" sz="2000" dirty="0" smtClean="0"/>
              <a:t>David Simpson</a:t>
            </a:r>
          </a:p>
          <a:p>
            <a:pPr lvl="1">
              <a:lnSpc>
                <a:spcPct val="120000"/>
              </a:lnSpc>
              <a:spcBef>
                <a:spcPts val="600"/>
              </a:spcBef>
            </a:pPr>
            <a:r>
              <a:rPr lang="en-US" sz="2000" dirty="0" smtClean="0"/>
              <a:t>Terry Wright</a:t>
            </a:r>
          </a:p>
          <a:p>
            <a:pPr lvl="1">
              <a:lnSpc>
                <a:spcPct val="120000"/>
              </a:lnSpc>
              <a:spcBef>
                <a:spcPts val="600"/>
              </a:spcBef>
            </a:pPr>
            <a:r>
              <a:rPr lang="en-US" sz="2000" dirty="0" smtClean="0"/>
              <a:t>Bo Braxton</a:t>
            </a:r>
          </a:p>
        </p:txBody>
      </p:sp>
      <p:sp>
        <p:nvSpPr>
          <p:cNvPr id="4" name="Footer Placeholder 3"/>
          <p:cNvSpPr>
            <a:spLocks noGrp="1"/>
          </p:cNvSpPr>
          <p:nvPr>
            <p:ph type="ftr" sz="quarter" idx="11"/>
          </p:nvPr>
        </p:nvSpPr>
        <p:spPr/>
        <p:txBody>
          <a:bodyPr/>
          <a:lstStyle/>
          <a:p>
            <a:r>
              <a:rPr lang="en-US" smtClean="0"/>
              <a:t>DOW RESTRICTED</a:t>
            </a:r>
            <a:endParaRPr lang="en-US"/>
          </a:p>
        </p:txBody>
      </p:sp>
      <p:sp>
        <p:nvSpPr>
          <p:cNvPr id="5" name="Content Placeholder 2"/>
          <p:cNvSpPr txBox="1">
            <a:spLocks/>
          </p:cNvSpPr>
          <p:nvPr/>
        </p:nvSpPr>
        <p:spPr>
          <a:xfrm>
            <a:off x="4779539" y="1419028"/>
            <a:ext cx="3613850" cy="491935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20000"/>
              </a:lnSpc>
              <a:spcBef>
                <a:spcPts val="600"/>
              </a:spcBef>
              <a:spcAft>
                <a:spcPts val="0"/>
              </a:spcAft>
              <a:buClrTx/>
              <a:buSzTx/>
              <a:buFont typeface="Arial" pitchFamily="34" charset="0"/>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DuPont</a:t>
            </a:r>
          </a:p>
          <a:p>
            <a:pPr marL="800100" lvl="1" indent="-342900">
              <a:lnSpc>
                <a:spcPct val="120000"/>
              </a:lnSpc>
              <a:spcBef>
                <a:spcPts val="600"/>
              </a:spcBef>
              <a:buFont typeface="Calibri" pitchFamily="34" charset="0"/>
              <a:buChar char="–"/>
              <a:defRPr/>
            </a:pPr>
            <a:r>
              <a:rPr lang="en-US" sz="2000" dirty="0" smtClean="0"/>
              <a:t>Maria Salas</a:t>
            </a:r>
            <a:endParaRPr lang="en-US" sz="2000" dirty="0" smtClean="0"/>
          </a:p>
          <a:p>
            <a:pPr marL="342900" marR="0" lvl="0" indent="-342900" algn="l" defTabSz="914400" rtl="0" eaLnBrk="1" fontAlgn="auto" latinLnBrk="0" hangingPunct="1">
              <a:lnSpc>
                <a:spcPct val="120000"/>
              </a:lnSpc>
              <a:spcBef>
                <a:spcPts val="600"/>
              </a:spcBef>
              <a:spcAft>
                <a:spcPts val="0"/>
              </a:spcAft>
              <a:buClrTx/>
              <a:buSzTx/>
              <a:buFont typeface="Arial" pitchFamily="34" charset="0"/>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Monsanto</a:t>
            </a:r>
            <a:endParaRPr kumimoji="0" lang="en-US" sz="2000" b="0" i="0" u="none" strike="noStrike" kern="1200" cap="none" spc="0" normalizeH="0" baseline="0" noProof="0" dirty="0" smtClean="0">
              <a:ln>
                <a:noFill/>
              </a:ln>
              <a:solidFill>
                <a:schemeClr val="tx1"/>
              </a:solidFill>
              <a:effectLst/>
              <a:uLnTx/>
              <a:uFillTx/>
              <a:latin typeface="+mn-lt"/>
              <a:ea typeface="+mn-ea"/>
              <a:cs typeface="+mn-cs"/>
            </a:endParaRPr>
          </a:p>
          <a:p>
            <a:pPr marL="742950" marR="0" lvl="1" indent="-285750" algn="l" defTabSz="914400" rtl="0" eaLnBrk="1" fontAlgn="auto" latinLnBrk="0" hangingPunct="1">
              <a:lnSpc>
                <a:spcPct val="120000"/>
              </a:lnSpc>
              <a:spcBef>
                <a:spcPts val="600"/>
              </a:spcBef>
              <a:spcAft>
                <a:spcPts val="0"/>
              </a:spcAft>
              <a:buClrTx/>
              <a:buSzTx/>
              <a:buFont typeface="Arial" pitchFamily="34" charset="0"/>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Michael Horak</a:t>
            </a:r>
          </a:p>
          <a:p>
            <a:pPr marL="742950" marR="0" lvl="1" indent="-285750" algn="l" defTabSz="914400" rtl="0" eaLnBrk="1" fontAlgn="auto" latinLnBrk="0" hangingPunct="1">
              <a:lnSpc>
                <a:spcPct val="120000"/>
              </a:lnSpc>
              <a:spcBef>
                <a:spcPts val="600"/>
              </a:spcBef>
              <a:spcAft>
                <a:spcPts val="0"/>
              </a:spcAft>
              <a:buClrTx/>
              <a:buSzTx/>
              <a:buFont typeface="Arial" pitchFamily="34" charset="0"/>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Ryan Rector</a:t>
            </a:r>
          </a:p>
          <a:p>
            <a:pPr marL="742950" marR="0" lvl="1" indent="-285750" algn="l" defTabSz="914400" rtl="0" eaLnBrk="1" fontAlgn="auto" latinLnBrk="0" hangingPunct="1">
              <a:lnSpc>
                <a:spcPct val="120000"/>
              </a:lnSpc>
              <a:spcBef>
                <a:spcPts val="600"/>
              </a:spcBef>
              <a:spcAft>
                <a:spcPts val="0"/>
              </a:spcAft>
              <a:buClrTx/>
              <a:buSzTx/>
              <a:buFont typeface="Arial" pitchFamily="34" charset="0"/>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Alejandro Perez-Jones</a:t>
            </a:r>
          </a:p>
          <a:p>
            <a:pPr marL="342900" marR="0" lvl="0" indent="-342900" algn="l" defTabSz="914400" rtl="0" eaLnBrk="1" fontAlgn="auto" latinLnBrk="0" hangingPunct="1">
              <a:lnSpc>
                <a:spcPct val="120000"/>
              </a:lnSpc>
              <a:spcBef>
                <a:spcPts val="600"/>
              </a:spcBef>
              <a:spcAft>
                <a:spcPts val="0"/>
              </a:spcAft>
              <a:buClrTx/>
              <a:buSzTx/>
              <a:buFont typeface="Arial" pitchFamily="34" charset="0"/>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Syngenta</a:t>
            </a:r>
          </a:p>
          <a:p>
            <a:pPr marL="742950" marR="0" lvl="1" indent="-285750" algn="l" defTabSz="914400" rtl="0" eaLnBrk="1" fontAlgn="auto" latinLnBrk="0" hangingPunct="1">
              <a:lnSpc>
                <a:spcPct val="120000"/>
              </a:lnSpc>
              <a:spcBef>
                <a:spcPts val="600"/>
              </a:spcBef>
              <a:spcAft>
                <a:spcPts val="0"/>
              </a:spcAft>
              <a:buClrTx/>
              <a:buSzTx/>
              <a:buFont typeface="Arial" pitchFamily="34" charset="0"/>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Don Porter</a:t>
            </a:r>
            <a:endParaRPr kumimoji="0" lang="en-US" sz="20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888"/>
            <a:ext cx="8229600" cy="699139"/>
          </a:xfrm>
        </p:spPr>
        <p:txBody>
          <a:bodyPr>
            <a:normAutofit/>
          </a:bodyPr>
          <a:lstStyle/>
          <a:p>
            <a:r>
              <a:rPr lang="en-US" sz="2800" dirty="0" smtClean="0"/>
              <a:t>Future AWG Goals and Objectives</a:t>
            </a:r>
            <a:endParaRPr lang="en-US" sz="2800" dirty="0"/>
          </a:p>
        </p:txBody>
      </p:sp>
      <p:graphicFrame>
        <p:nvGraphicFramePr>
          <p:cNvPr id="5" name="Content Placeholder 4"/>
          <p:cNvGraphicFramePr>
            <a:graphicFrameLocks noGrp="1"/>
          </p:cNvGraphicFramePr>
          <p:nvPr>
            <p:ph idx="1"/>
          </p:nvPr>
        </p:nvGraphicFramePr>
        <p:xfrm>
          <a:off x="421576" y="1825831"/>
          <a:ext cx="8229600" cy="4394200"/>
        </p:xfrm>
        <a:graphic>
          <a:graphicData uri="http://schemas.openxmlformats.org/drawingml/2006/table">
            <a:tbl>
              <a:tblPr firstRow="1" bandRow="1">
                <a:tableStyleId>{5C22544A-7EE6-4342-B048-85BDC9FD1C3A}</a:tableStyleId>
              </a:tblPr>
              <a:tblGrid>
                <a:gridCol w="1533970"/>
                <a:gridCol w="5588950"/>
                <a:gridCol w="1106680"/>
              </a:tblGrid>
              <a:tr h="370840">
                <a:tc>
                  <a:txBody>
                    <a:bodyPr/>
                    <a:lstStyle/>
                    <a:p>
                      <a:r>
                        <a:rPr lang="en-US" dirty="0" smtClean="0"/>
                        <a:t>Goal</a:t>
                      </a:r>
                      <a:endParaRPr lang="en-US" dirty="0"/>
                    </a:p>
                  </a:txBody>
                  <a:tcPr/>
                </a:tc>
                <a:tc>
                  <a:txBody>
                    <a:bodyPr/>
                    <a:lstStyle/>
                    <a:p>
                      <a:r>
                        <a:rPr lang="en-US" dirty="0" smtClean="0"/>
                        <a:t>Objectives</a:t>
                      </a:r>
                      <a:endParaRPr lang="en-US" dirty="0"/>
                    </a:p>
                  </a:txBody>
                  <a:tcPr/>
                </a:tc>
                <a:tc>
                  <a:txBody>
                    <a:bodyPr/>
                    <a:lstStyle/>
                    <a:p>
                      <a:r>
                        <a:rPr lang="en-US" dirty="0" smtClean="0"/>
                        <a:t>Timeline</a:t>
                      </a:r>
                      <a:endParaRPr lang="en-US" dirty="0"/>
                    </a:p>
                  </a:txBody>
                  <a:tcPr/>
                </a:tc>
              </a:tr>
              <a:tr h="370840">
                <a:tc>
                  <a:txBody>
                    <a:bodyPr/>
                    <a:lstStyle/>
                    <a:p>
                      <a:r>
                        <a:rPr lang="en-US" sz="1200" dirty="0" smtClean="0">
                          <a:solidFill>
                            <a:schemeClr val="bg2">
                              <a:lumMod val="50000"/>
                            </a:schemeClr>
                          </a:solidFill>
                        </a:rPr>
                        <a:t>Robust definition</a:t>
                      </a:r>
                      <a:r>
                        <a:rPr lang="en-US" sz="1200" baseline="0" dirty="0" smtClean="0">
                          <a:solidFill>
                            <a:schemeClr val="bg2">
                              <a:lumMod val="50000"/>
                            </a:schemeClr>
                          </a:solidFill>
                        </a:rPr>
                        <a:t> of current state of auxin resistant weed populations</a:t>
                      </a:r>
                      <a:endParaRPr lang="en-US" sz="1200" dirty="0">
                        <a:solidFill>
                          <a:schemeClr val="bg2">
                            <a:lumMod val="50000"/>
                          </a:schemeClr>
                        </a:solidFill>
                      </a:endParaRPr>
                    </a:p>
                  </a:txBody>
                  <a:tcPr/>
                </a:tc>
                <a:tc>
                  <a:txBody>
                    <a:bodyPr/>
                    <a:lstStyle/>
                    <a:p>
                      <a:pPr>
                        <a:buFontTx/>
                        <a:buChar char="-"/>
                      </a:pPr>
                      <a:r>
                        <a:rPr lang="en-US" sz="1200" dirty="0" smtClean="0">
                          <a:solidFill>
                            <a:schemeClr val="bg2">
                              <a:lumMod val="50000"/>
                            </a:schemeClr>
                          </a:solidFill>
                        </a:rPr>
                        <a:t>Review of auxin</a:t>
                      </a:r>
                      <a:r>
                        <a:rPr lang="en-US" sz="1200" baseline="0" dirty="0" smtClean="0">
                          <a:solidFill>
                            <a:schemeClr val="bg2">
                              <a:lumMod val="50000"/>
                            </a:schemeClr>
                          </a:solidFill>
                        </a:rPr>
                        <a:t> resistance cases in International Survey</a:t>
                      </a:r>
                    </a:p>
                    <a:p>
                      <a:pPr>
                        <a:buFontTx/>
                        <a:buChar char="-"/>
                      </a:pPr>
                      <a:r>
                        <a:rPr lang="en-US" sz="1200" baseline="0" dirty="0" smtClean="0">
                          <a:solidFill>
                            <a:schemeClr val="bg2">
                              <a:lumMod val="50000"/>
                            </a:schemeClr>
                          </a:solidFill>
                        </a:rPr>
                        <a:t> Analysis of reported cases based on published literature and investigation</a:t>
                      </a:r>
                    </a:p>
                    <a:p>
                      <a:pPr>
                        <a:buFontTx/>
                        <a:buChar char="-"/>
                      </a:pPr>
                      <a:r>
                        <a:rPr lang="en-US" sz="1200" baseline="0" dirty="0" smtClean="0">
                          <a:solidFill>
                            <a:schemeClr val="bg2">
                              <a:lumMod val="50000"/>
                            </a:schemeClr>
                          </a:solidFill>
                        </a:rPr>
                        <a:t> Preparation of a report on current status of auxin resistance</a:t>
                      </a:r>
                      <a:endParaRPr lang="en-US" sz="1200" dirty="0">
                        <a:solidFill>
                          <a:schemeClr val="bg2">
                            <a:lumMod val="50000"/>
                          </a:schemeClr>
                        </a:solidFill>
                      </a:endParaRPr>
                    </a:p>
                  </a:txBody>
                  <a:tcPr/>
                </a:tc>
                <a:tc>
                  <a:txBody>
                    <a:bodyPr/>
                    <a:lstStyle/>
                    <a:p>
                      <a:pPr>
                        <a:buFontTx/>
                        <a:buChar char="-"/>
                      </a:pPr>
                      <a:r>
                        <a:rPr lang="en-US" sz="1200" dirty="0" smtClean="0">
                          <a:solidFill>
                            <a:schemeClr val="bg2">
                              <a:lumMod val="50000"/>
                            </a:schemeClr>
                          </a:solidFill>
                        </a:rPr>
                        <a:t> Q2 2014</a:t>
                      </a:r>
                    </a:p>
                    <a:p>
                      <a:pPr>
                        <a:buFontTx/>
                        <a:buChar char="-"/>
                      </a:pPr>
                      <a:r>
                        <a:rPr lang="en-US" sz="1200" baseline="0" dirty="0" smtClean="0">
                          <a:solidFill>
                            <a:schemeClr val="bg2">
                              <a:lumMod val="50000"/>
                            </a:schemeClr>
                          </a:solidFill>
                        </a:rPr>
                        <a:t> Q3 2014</a:t>
                      </a:r>
                    </a:p>
                    <a:p>
                      <a:pPr>
                        <a:buFontTx/>
                        <a:buChar char="-"/>
                      </a:pPr>
                      <a:r>
                        <a:rPr lang="en-US" sz="1200" baseline="0" dirty="0" smtClean="0">
                          <a:solidFill>
                            <a:schemeClr val="bg2">
                              <a:lumMod val="50000"/>
                            </a:schemeClr>
                          </a:solidFill>
                        </a:rPr>
                        <a:t> Q3 2014</a:t>
                      </a:r>
                      <a:endParaRPr lang="en-US" sz="1200" dirty="0">
                        <a:solidFill>
                          <a:schemeClr val="bg2">
                            <a:lumMod val="50000"/>
                          </a:schemeClr>
                        </a:solidFill>
                      </a:endParaRPr>
                    </a:p>
                  </a:txBody>
                  <a:tcPr/>
                </a:tc>
              </a:tr>
              <a:tr h="370840">
                <a:tc>
                  <a:txBody>
                    <a:bodyPr/>
                    <a:lstStyle/>
                    <a:p>
                      <a:r>
                        <a:rPr lang="en-US" sz="1200" baseline="0" dirty="0" smtClean="0"/>
                        <a:t>Identification of resistance mechanisms and their inheritance  in AR biotypes</a:t>
                      </a:r>
                      <a:endParaRPr lang="en-US" sz="1200" dirty="0"/>
                    </a:p>
                  </a:txBody>
                  <a:tcPr/>
                </a:tc>
                <a:tc>
                  <a:txBody>
                    <a:bodyPr/>
                    <a:lstStyle/>
                    <a:p>
                      <a:pPr>
                        <a:buFontTx/>
                        <a:buChar char="-"/>
                      </a:pPr>
                      <a:r>
                        <a:rPr lang="en-US" sz="1200" dirty="0" smtClean="0"/>
                        <a:t> Review of published mechanisms</a:t>
                      </a:r>
                    </a:p>
                    <a:p>
                      <a:pPr>
                        <a:buFontTx/>
                        <a:buChar char="-"/>
                      </a:pPr>
                      <a:r>
                        <a:rPr lang="en-US" sz="1200" dirty="0" smtClean="0"/>
                        <a:t> Identify current auxin resistance investigations and reach out to researchers</a:t>
                      </a:r>
                    </a:p>
                    <a:p>
                      <a:pPr>
                        <a:buFontTx/>
                        <a:buChar char="-"/>
                      </a:pPr>
                      <a:r>
                        <a:rPr lang="en-US" sz="1200" baseline="0" dirty="0" smtClean="0"/>
                        <a:t> Feasibility study of fitness research project</a:t>
                      </a:r>
                      <a:endParaRPr lang="en-US" sz="1200" dirty="0"/>
                    </a:p>
                  </a:txBody>
                  <a:tcPr/>
                </a:tc>
                <a:tc>
                  <a:txBody>
                    <a:bodyPr/>
                    <a:lstStyle/>
                    <a:p>
                      <a:pPr>
                        <a:buFontTx/>
                        <a:buChar char="-"/>
                      </a:pPr>
                      <a:r>
                        <a:rPr lang="en-US" sz="1200" dirty="0" smtClean="0"/>
                        <a:t>Q2 2015</a:t>
                      </a:r>
                    </a:p>
                    <a:p>
                      <a:pPr>
                        <a:buFontTx/>
                        <a:buChar char="-"/>
                      </a:pPr>
                      <a:r>
                        <a:rPr lang="en-US" sz="1200" dirty="0" smtClean="0"/>
                        <a:t> Q2 2015</a:t>
                      </a:r>
                    </a:p>
                    <a:p>
                      <a:pPr>
                        <a:buFontTx/>
                        <a:buChar char="-"/>
                      </a:pPr>
                      <a:r>
                        <a:rPr lang="en-US" sz="1200" baseline="0" dirty="0" smtClean="0"/>
                        <a:t> Q3 2015</a:t>
                      </a:r>
                      <a:endParaRPr lang="en-US" sz="1200" dirty="0"/>
                    </a:p>
                  </a:txBody>
                  <a:tcPr/>
                </a:tc>
              </a:tr>
              <a:tr h="370840">
                <a:tc>
                  <a:txBody>
                    <a:bodyPr/>
                    <a:lstStyle/>
                    <a:p>
                      <a:r>
                        <a:rPr lang="en-US" sz="1200" dirty="0" smtClean="0"/>
                        <a:t>Ensure</a:t>
                      </a:r>
                      <a:r>
                        <a:rPr lang="en-US" sz="1200" baseline="0" dirty="0" smtClean="0"/>
                        <a:t> that accurate information on auxin resistant weeds is available to the weed science community and the public</a:t>
                      </a:r>
                      <a:endParaRPr lang="en-US" sz="1200" dirty="0"/>
                    </a:p>
                  </a:txBody>
                  <a:tcPr/>
                </a:tc>
                <a:tc>
                  <a:txBody>
                    <a:bodyPr/>
                    <a:lstStyle/>
                    <a:p>
                      <a:pPr>
                        <a:buFontTx/>
                        <a:buChar char="-"/>
                      </a:pPr>
                      <a:r>
                        <a:rPr lang="en-US" sz="1200" dirty="0" smtClean="0"/>
                        <a:t> Determine how suspected auxin</a:t>
                      </a:r>
                      <a:r>
                        <a:rPr lang="en-US" sz="1200" baseline="0" dirty="0" smtClean="0"/>
                        <a:t> resistant biotypes should be evaluated</a:t>
                      </a:r>
                    </a:p>
                    <a:p>
                      <a:pPr>
                        <a:buFontTx/>
                        <a:buChar char="-"/>
                      </a:pPr>
                      <a:r>
                        <a:rPr lang="en-US" sz="1200" baseline="0" dirty="0" smtClean="0"/>
                        <a:t> What level of background variability is typical for auxin herbicides</a:t>
                      </a:r>
                    </a:p>
                    <a:p>
                      <a:pPr>
                        <a:buFontTx/>
                        <a:buChar char="-"/>
                      </a:pPr>
                      <a:r>
                        <a:rPr lang="en-US" sz="1200" b="1" baseline="0" dirty="0" smtClean="0">
                          <a:solidFill>
                            <a:srgbClr val="FF0000"/>
                          </a:solidFill>
                        </a:rPr>
                        <a:t> Provide reviews of auxin resistant weeds</a:t>
                      </a:r>
                    </a:p>
                    <a:p>
                      <a:pPr>
                        <a:buFontTx/>
                        <a:buChar char="-"/>
                      </a:pPr>
                      <a:r>
                        <a:rPr lang="en-US" sz="1200" baseline="0" dirty="0" smtClean="0"/>
                        <a:t> Sponsor a symposium or meeting of key researchers on auxin resistant weeds  </a:t>
                      </a:r>
                      <a:r>
                        <a:rPr lang="en-US" sz="1200" b="1" baseline="0" dirty="0" smtClean="0">
                          <a:solidFill>
                            <a:srgbClr val="FF0000"/>
                          </a:solidFill>
                        </a:rPr>
                        <a:t>(move to 2017)</a:t>
                      </a:r>
                      <a:endParaRPr lang="en-US" sz="1200" dirty="0"/>
                    </a:p>
                  </a:txBody>
                  <a:tcPr/>
                </a:tc>
                <a:tc>
                  <a:txBody>
                    <a:bodyPr/>
                    <a:lstStyle/>
                    <a:p>
                      <a:pPr>
                        <a:buFontTx/>
                        <a:buChar char="-"/>
                      </a:pPr>
                      <a:r>
                        <a:rPr lang="en-US" sz="1200" dirty="0" smtClean="0"/>
                        <a:t> Q2/Q3 2015</a:t>
                      </a:r>
                    </a:p>
                    <a:p>
                      <a:pPr>
                        <a:buFontTx/>
                        <a:buChar char="-"/>
                      </a:pPr>
                      <a:r>
                        <a:rPr lang="en-US" sz="1200" dirty="0" smtClean="0"/>
                        <a:t> Q2/Q3</a:t>
                      </a:r>
                      <a:r>
                        <a:rPr lang="en-US" sz="1200" baseline="0" dirty="0" smtClean="0"/>
                        <a:t> 2015</a:t>
                      </a:r>
                    </a:p>
                    <a:p>
                      <a:pPr>
                        <a:buFontTx/>
                        <a:buChar char="-"/>
                      </a:pPr>
                      <a:r>
                        <a:rPr lang="en-US" sz="1200" baseline="0" dirty="0" smtClean="0"/>
                        <a:t> Q3/Q4 2015</a:t>
                      </a:r>
                    </a:p>
                    <a:p>
                      <a:pPr>
                        <a:buFontTx/>
                        <a:buChar char="-"/>
                      </a:pPr>
                      <a:r>
                        <a:rPr lang="en-US" sz="1200" baseline="0" dirty="0" smtClean="0"/>
                        <a:t> </a:t>
                      </a:r>
                      <a:r>
                        <a:rPr lang="en-US" sz="1200" b="1" baseline="0" dirty="0" smtClean="0">
                          <a:solidFill>
                            <a:srgbClr val="FF0000"/>
                          </a:solidFill>
                        </a:rPr>
                        <a:t>Q1 2017</a:t>
                      </a:r>
                      <a:endParaRPr lang="en-US" sz="1200" b="1" dirty="0">
                        <a:solidFill>
                          <a:srgbClr val="FF0000"/>
                        </a:solidFill>
                      </a:endParaRPr>
                    </a:p>
                  </a:txBody>
                  <a:tcPr/>
                </a:tc>
              </a:tr>
              <a:tr h="370840">
                <a:tc>
                  <a:txBody>
                    <a:bodyPr/>
                    <a:lstStyle/>
                    <a:p>
                      <a:r>
                        <a:rPr lang="en-US" sz="1200" dirty="0" smtClean="0"/>
                        <a:t>Provide best available recommendations for management of auxin-resistant biotypes</a:t>
                      </a:r>
                      <a:endParaRPr lang="en-US" sz="1200" dirty="0"/>
                    </a:p>
                  </a:txBody>
                  <a:tcPr/>
                </a:tc>
                <a:tc>
                  <a:txBody>
                    <a:bodyPr/>
                    <a:lstStyle/>
                    <a:p>
                      <a:pPr>
                        <a:buFontTx/>
                        <a:buChar char="-"/>
                      </a:pPr>
                      <a:r>
                        <a:rPr lang="en-US" sz="1200" dirty="0" smtClean="0"/>
                        <a:t> Determine if auxin herbicides merit BMPs that are different from other MOAs</a:t>
                      </a:r>
                    </a:p>
                    <a:p>
                      <a:pPr>
                        <a:buFontTx/>
                        <a:buChar char="-"/>
                      </a:pPr>
                      <a:r>
                        <a:rPr lang="en-US" sz="1200" dirty="0" smtClean="0"/>
                        <a:t>  Other</a:t>
                      </a:r>
                      <a:endParaRPr lang="en-US" sz="1200" dirty="0"/>
                    </a:p>
                  </a:txBody>
                  <a:tcPr/>
                </a:tc>
                <a:tc>
                  <a:txBody>
                    <a:bodyPr/>
                    <a:lstStyle/>
                    <a:p>
                      <a:pPr>
                        <a:buFontTx/>
                        <a:buChar char="-"/>
                      </a:pPr>
                      <a:r>
                        <a:rPr lang="en-US" sz="1200" dirty="0" smtClean="0"/>
                        <a:t> TBD</a:t>
                      </a:r>
                    </a:p>
                    <a:p>
                      <a:pPr>
                        <a:buFontTx/>
                        <a:buChar char="-"/>
                      </a:pPr>
                      <a:r>
                        <a:rPr lang="en-US" sz="1200" dirty="0" smtClean="0"/>
                        <a:t> </a:t>
                      </a:r>
                      <a:endParaRPr lang="en-US" sz="1200" dirty="0"/>
                    </a:p>
                  </a:txBody>
                  <a:tcPr/>
                </a:tc>
              </a:tr>
            </a:tbl>
          </a:graphicData>
        </a:graphic>
      </p:graphicFrame>
      <p:sp>
        <p:nvSpPr>
          <p:cNvPr id="4" name="Footer Placeholder 3"/>
          <p:cNvSpPr>
            <a:spLocks noGrp="1"/>
          </p:cNvSpPr>
          <p:nvPr>
            <p:ph type="ftr" sz="quarter" idx="11"/>
          </p:nvPr>
        </p:nvSpPr>
        <p:spPr/>
        <p:txBody>
          <a:bodyPr/>
          <a:lstStyle/>
          <a:p>
            <a:r>
              <a:rPr lang="en-US" smtClean="0"/>
              <a:t>DOW RESTRICTED</a:t>
            </a:r>
            <a:endParaRPr lang="en-US"/>
          </a:p>
        </p:txBody>
      </p:sp>
      <p:sp>
        <p:nvSpPr>
          <p:cNvPr id="6" name="TextBox 5"/>
          <p:cNvSpPr txBox="1"/>
          <p:nvPr/>
        </p:nvSpPr>
        <p:spPr>
          <a:xfrm>
            <a:off x="415636" y="890660"/>
            <a:ext cx="8899616" cy="830997"/>
          </a:xfrm>
          <a:prstGeom prst="rect">
            <a:avLst/>
          </a:prstGeom>
          <a:noFill/>
        </p:spPr>
        <p:txBody>
          <a:bodyPr wrap="none" rtlCol="0">
            <a:spAutoFit/>
          </a:bodyPr>
          <a:lstStyle/>
          <a:p>
            <a:pPr>
              <a:buFont typeface="Arial" pitchFamily="34" charset="0"/>
              <a:buChar char="•"/>
            </a:pPr>
            <a:r>
              <a:rPr lang="en-US" sz="2400" dirty="0" smtClean="0"/>
              <a:t> Determine what the group wants to address next</a:t>
            </a:r>
          </a:p>
          <a:p>
            <a:pPr>
              <a:buFont typeface="Arial" pitchFamily="34" charset="0"/>
              <a:buChar char="•"/>
            </a:pPr>
            <a:r>
              <a:rPr lang="en-US" sz="2400" dirty="0" smtClean="0"/>
              <a:t> Looking for projects that fit group resources (people, time and funds)</a:t>
            </a:r>
            <a:endParaRPr lang="en-US"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Auxin-Resistant Weed Factsheets</a:t>
            </a:r>
            <a:endParaRPr lang="en-US" sz="3600" dirty="0"/>
          </a:p>
        </p:txBody>
      </p:sp>
      <p:sp>
        <p:nvSpPr>
          <p:cNvPr id="3" name="Content Placeholder 2"/>
          <p:cNvSpPr>
            <a:spLocks noGrp="1"/>
          </p:cNvSpPr>
          <p:nvPr>
            <p:ph idx="1"/>
          </p:nvPr>
        </p:nvSpPr>
        <p:spPr/>
        <p:txBody>
          <a:bodyPr>
            <a:normAutofit fontScale="70000" lnSpcReduction="20000"/>
          </a:bodyPr>
          <a:lstStyle/>
          <a:p>
            <a:pPr>
              <a:lnSpc>
                <a:spcPct val="120000"/>
              </a:lnSpc>
            </a:pPr>
            <a:r>
              <a:rPr lang="en-US" dirty="0" smtClean="0">
                <a:hlinkClick r:id="rId2"/>
              </a:rPr>
              <a:t>http://hracglobal.com/tools/fact-sheets</a:t>
            </a:r>
            <a:endParaRPr lang="en-US" dirty="0" smtClean="0"/>
          </a:p>
          <a:p>
            <a:pPr lvl="1">
              <a:lnSpc>
                <a:spcPct val="120000"/>
              </a:lnSpc>
            </a:pPr>
            <a:r>
              <a:rPr lang="en-US" dirty="0" smtClean="0"/>
              <a:t>Kochia</a:t>
            </a:r>
          </a:p>
          <a:p>
            <a:pPr lvl="1">
              <a:lnSpc>
                <a:spcPct val="120000"/>
              </a:lnSpc>
            </a:pPr>
            <a:r>
              <a:rPr lang="en-US" dirty="0" smtClean="0"/>
              <a:t>Wild radish</a:t>
            </a:r>
          </a:p>
          <a:p>
            <a:pPr lvl="1">
              <a:lnSpc>
                <a:spcPct val="120000"/>
              </a:lnSpc>
            </a:pPr>
            <a:r>
              <a:rPr lang="en-US" dirty="0" smtClean="0"/>
              <a:t>Corn poppy</a:t>
            </a:r>
          </a:p>
          <a:p>
            <a:pPr lvl="1">
              <a:lnSpc>
                <a:spcPct val="120000"/>
              </a:lnSpc>
            </a:pPr>
            <a:r>
              <a:rPr lang="en-US" dirty="0" smtClean="0"/>
              <a:t>Wild mustard</a:t>
            </a:r>
          </a:p>
          <a:p>
            <a:pPr lvl="1">
              <a:lnSpc>
                <a:spcPct val="120000"/>
              </a:lnSpc>
            </a:pPr>
            <a:r>
              <a:rPr lang="en-US" dirty="0" err="1" smtClean="0"/>
              <a:t>Lambsquarters</a:t>
            </a:r>
            <a:endParaRPr lang="en-US" dirty="0" smtClean="0"/>
          </a:p>
          <a:p>
            <a:pPr lvl="1">
              <a:lnSpc>
                <a:spcPct val="120000"/>
              </a:lnSpc>
            </a:pPr>
            <a:r>
              <a:rPr lang="en-US" dirty="0" smtClean="0"/>
              <a:t>Waterhemp</a:t>
            </a:r>
          </a:p>
          <a:p>
            <a:pPr>
              <a:lnSpc>
                <a:spcPct val="120000"/>
              </a:lnSpc>
            </a:pPr>
            <a:r>
              <a:rPr lang="en-US" dirty="0" smtClean="0"/>
              <a:t>Next steps</a:t>
            </a:r>
          </a:p>
          <a:p>
            <a:pPr lvl="1">
              <a:lnSpc>
                <a:spcPct val="120000"/>
              </a:lnSpc>
            </a:pPr>
            <a:r>
              <a:rPr lang="en-US" dirty="0" smtClean="0"/>
              <a:t>Develop process to maintain currency of fact sheets?</a:t>
            </a:r>
          </a:p>
          <a:p>
            <a:pPr lvl="1">
              <a:lnSpc>
                <a:spcPct val="120000"/>
              </a:lnSpc>
            </a:pPr>
            <a:r>
              <a:rPr lang="en-US" dirty="0" smtClean="0"/>
              <a:t>Identify new fact sheets</a:t>
            </a:r>
          </a:p>
          <a:p>
            <a:pPr lvl="2">
              <a:lnSpc>
                <a:spcPct val="120000"/>
              </a:lnSpc>
            </a:pPr>
            <a:r>
              <a:rPr lang="en-US" dirty="0" smtClean="0"/>
              <a:t>Phenoxy-resistant corn poppy</a:t>
            </a:r>
          </a:p>
          <a:p>
            <a:pPr lvl="2">
              <a:lnSpc>
                <a:spcPct val="120000"/>
              </a:lnSpc>
            </a:pPr>
            <a:r>
              <a:rPr lang="en-US" dirty="0" smtClean="0"/>
              <a:t>Others  </a:t>
            </a:r>
            <a:endParaRPr lang="en-US" dirty="0"/>
          </a:p>
        </p:txBody>
      </p:sp>
      <p:sp>
        <p:nvSpPr>
          <p:cNvPr id="4" name="Footer Placeholder 3"/>
          <p:cNvSpPr>
            <a:spLocks noGrp="1"/>
          </p:cNvSpPr>
          <p:nvPr>
            <p:ph type="ftr" sz="quarter" idx="11"/>
          </p:nvPr>
        </p:nvSpPr>
        <p:spPr/>
        <p:txBody>
          <a:bodyPr/>
          <a:lstStyle/>
          <a:p>
            <a:r>
              <a:rPr lang="en-US" smtClean="0"/>
              <a:t>DOW RESTRICTED</a:t>
            </a: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9013"/>
            <a:ext cx="8229600" cy="1143000"/>
          </a:xfrm>
        </p:spPr>
        <p:txBody>
          <a:bodyPr>
            <a:noAutofit/>
          </a:bodyPr>
          <a:lstStyle/>
          <a:p>
            <a:r>
              <a:rPr lang="en-US" sz="3200" dirty="0" smtClean="0"/>
              <a:t>Symposium Sponsored  by </a:t>
            </a:r>
            <a:br>
              <a:rPr lang="en-US" sz="3200" dirty="0" smtClean="0"/>
            </a:br>
            <a:r>
              <a:rPr lang="en-US" sz="3200" dirty="0" smtClean="0"/>
              <a:t>Global HRAC</a:t>
            </a:r>
            <a:endParaRPr lang="en-US" sz="3200" dirty="0"/>
          </a:p>
        </p:txBody>
      </p:sp>
      <p:sp>
        <p:nvSpPr>
          <p:cNvPr id="3" name="Content Placeholder 2"/>
          <p:cNvSpPr>
            <a:spLocks noGrp="1"/>
          </p:cNvSpPr>
          <p:nvPr>
            <p:ph idx="1"/>
          </p:nvPr>
        </p:nvSpPr>
        <p:spPr>
          <a:xfrm>
            <a:off x="457200" y="1148950"/>
            <a:ext cx="8229600" cy="5470214"/>
          </a:xfrm>
        </p:spPr>
        <p:txBody>
          <a:bodyPr>
            <a:noAutofit/>
          </a:bodyPr>
          <a:lstStyle/>
          <a:p>
            <a:pPr>
              <a:spcBef>
                <a:spcPts val="600"/>
              </a:spcBef>
            </a:pPr>
            <a:r>
              <a:rPr lang="en-US" sz="2000" dirty="0" smtClean="0"/>
              <a:t>The symposium, “</a:t>
            </a:r>
            <a:r>
              <a:rPr lang="en-US" sz="2000" i="1" dirty="0" smtClean="0"/>
              <a:t>Weed Resistance to Synthetic Auxin Herbicides: Current State of Knowledge and Knowledge Gaps</a:t>
            </a:r>
            <a:r>
              <a:rPr lang="en-US" sz="2000" dirty="0" smtClean="0"/>
              <a:t>,” will occur on May 15, 2017 from 1300 to 1700 hours.</a:t>
            </a:r>
            <a:r>
              <a:rPr lang="en-US" sz="2000" b="1" dirty="0" smtClean="0"/>
              <a:t>  </a:t>
            </a:r>
            <a:endParaRPr lang="en-US" sz="2000" dirty="0" smtClean="0"/>
          </a:p>
          <a:p>
            <a:pPr>
              <a:spcBef>
                <a:spcPts val="600"/>
              </a:spcBef>
            </a:pPr>
            <a:r>
              <a:rPr lang="en-US" sz="2000" dirty="0" smtClean="0"/>
              <a:t>The symposium will be comprised of a series of presentations that provide:</a:t>
            </a:r>
          </a:p>
          <a:p>
            <a:pPr lvl="1">
              <a:spcBef>
                <a:spcPts val="600"/>
              </a:spcBef>
            </a:pPr>
            <a:r>
              <a:rPr lang="en-US" sz="1600" dirty="0" smtClean="0"/>
              <a:t>Overview of the current knowledge of synthetic auxin herbicide resistance;</a:t>
            </a:r>
          </a:p>
          <a:p>
            <a:pPr lvl="1">
              <a:spcBef>
                <a:spcPts val="600"/>
              </a:spcBef>
            </a:pPr>
            <a:r>
              <a:rPr lang="en-US" sz="1600" dirty="0" smtClean="0"/>
              <a:t>Description of case studies of weed species with confirmed resistance to synthetic auxin herbicides; and</a:t>
            </a:r>
          </a:p>
          <a:p>
            <a:pPr lvl="1">
              <a:spcBef>
                <a:spcPts val="600"/>
              </a:spcBef>
            </a:pPr>
            <a:r>
              <a:rPr lang="en-US" sz="1600" dirty="0" smtClean="0"/>
              <a:t>Perspectives about how to manage resistance in synthetic auxin herbicide-tolerant crops.</a:t>
            </a:r>
          </a:p>
          <a:p>
            <a:pPr lvl="1">
              <a:spcBef>
                <a:spcPts val="600"/>
              </a:spcBef>
            </a:pPr>
            <a:r>
              <a:rPr lang="en-US" sz="1600" dirty="0" smtClean="0"/>
              <a:t>There will be a facilitated panel and audience discussion about building our knowledge about synthetic auxin herbicide</a:t>
            </a:r>
            <a:r>
              <a:rPr lang="en-US" sz="1600" b="1" dirty="0" smtClean="0"/>
              <a:t> </a:t>
            </a:r>
            <a:r>
              <a:rPr lang="en-US" sz="1600" dirty="0" smtClean="0"/>
              <a:t>resistance so the long-term viability and utility of synthetic auxin herbicides can be sustained. </a:t>
            </a:r>
          </a:p>
          <a:p>
            <a:pPr>
              <a:spcBef>
                <a:spcPts val="600"/>
              </a:spcBef>
            </a:pPr>
            <a:r>
              <a:rPr lang="en-US" sz="2000" dirty="0" smtClean="0"/>
              <a:t>All invited </a:t>
            </a:r>
            <a:r>
              <a:rPr lang="en-US" sz="2000" dirty="0" smtClean="0"/>
              <a:t>speakers </a:t>
            </a:r>
            <a:r>
              <a:rPr lang="en-US" sz="2000" dirty="0" smtClean="0"/>
              <a:t>were contacted </a:t>
            </a:r>
            <a:r>
              <a:rPr lang="en-US" sz="2000" dirty="0" smtClean="0"/>
              <a:t>September 18, </a:t>
            </a:r>
            <a:r>
              <a:rPr lang="en-US" sz="2000" dirty="0" smtClean="0"/>
              <a:t>2016 and they have enthusiastically accepted.</a:t>
            </a:r>
            <a:endParaRPr lang="en-US" sz="2000" dirty="0"/>
          </a:p>
          <a:p>
            <a:pPr>
              <a:spcBef>
                <a:spcPts val="600"/>
              </a:spcBef>
            </a:pPr>
            <a:r>
              <a:rPr lang="en-US" sz="2000" dirty="0" smtClean="0"/>
              <a:t>Global HRAC has provided funds ($10,000) to help non-industry speakers with travel expenses.</a:t>
            </a:r>
            <a:endParaRPr lang="en-US" sz="2000" dirty="0" smtClean="0"/>
          </a:p>
        </p:txBody>
      </p:sp>
      <p:sp>
        <p:nvSpPr>
          <p:cNvPr id="4" name="Footer Placeholder 3"/>
          <p:cNvSpPr>
            <a:spLocks noGrp="1"/>
          </p:cNvSpPr>
          <p:nvPr>
            <p:ph type="ftr" sz="quarter" idx="11"/>
          </p:nvPr>
        </p:nvSpPr>
        <p:spPr/>
        <p:txBody>
          <a:bodyPr/>
          <a:lstStyle/>
          <a:p>
            <a:r>
              <a:rPr lang="en-US" smtClean="0"/>
              <a:t>DOW RESTRICTED</a:t>
            </a:r>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Global Herbicide Resistance Challenge 2017</a:t>
            </a:r>
            <a:br>
              <a:rPr lang="en-US" sz="3200" dirty="0" smtClean="0"/>
            </a:br>
            <a:r>
              <a:rPr lang="en-US" sz="3200" dirty="0" smtClean="0"/>
              <a:t>Symposium</a:t>
            </a:r>
            <a:endParaRPr lang="en-US" sz="3200" dirty="0"/>
          </a:p>
        </p:txBody>
      </p:sp>
      <p:sp>
        <p:nvSpPr>
          <p:cNvPr id="4" name="Footer Placeholder 3"/>
          <p:cNvSpPr>
            <a:spLocks noGrp="1"/>
          </p:cNvSpPr>
          <p:nvPr>
            <p:ph type="ftr" sz="quarter" idx="11"/>
          </p:nvPr>
        </p:nvSpPr>
        <p:spPr/>
        <p:txBody>
          <a:bodyPr/>
          <a:lstStyle/>
          <a:p>
            <a:r>
              <a:rPr lang="en-US" smtClean="0"/>
              <a:t>DOW RESTRICTED</a:t>
            </a:r>
            <a:endParaRPr lang="en-US"/>
          </a:p>
        </p:txBody>
      </p:sp>
      <p:sp>
        <p:nvSpPr>
          <p:cNvPr id="1027"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3" name="Picture 3"/>
          <p:cNvPicPr>
            <a:picLocks noChangeAspect="1" noChangeArrowheads="1"/>
          </p:cNvPicPr>
          <p:nvPr/>
        </p:nvPicPr>
        <p:blipFill>
          <a:blip r:embed="rId2" cstate="print"/>
          <a:srcRect/>
          <a:stretch>
            <a:fillRect/>
          </a:stretch>
        </p:blipFill>
        <p:spPr bwMode="auto">
          <a:xfrm>
            <a:off x="1477427" y="921203"/>
            <a:ext cx="5633057" cy="55233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3651</TotalTime>
  <Words>852</Words>
  <Application>Microsoft Office PowerPoint</Application>
  <PresentationFormat>On-screen Show (4:3)</PresentationFormat>
  <Paragraphs>160</Paragraphs>
  <Slides>18</Slides>
  <Notes>0</Notes>
  <HiddenSlides>8</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Synthetic Auxin Herbicide Working Group Update</vt:lpstr>
      <vt:lpstr>Role of Working Groups</vt:lpstr>
      <vt:lpstr>Current Working Groups</vt:lpstr>
      <vt:lpstr>Current Working Group Issues</vt:lpstr>
      <vt:lpstr>Synthetic Auxin Herbicide Working Group Members </vt:lpstr>
      <vt:lpstr>Future AWG Goals and Objectives</vt:lpstr>
      <vt:lpstr>Auxin-Resistant Weed Factsheets</vt:lpstr>
      <vt:lpstr>Symposium Sponsored  by  Global HRAC</vt:lpstr>
      <vt:lpstr>Global Herbicide Resistance Challenge 2017 Symposium</vt:lpstr>
      <vt:lpstr>Symposium Synopsis Requested by GHRC 2017 (November 15, 2016)</vt:lpstr>
      <vt:lpstr>Auxin Working Group Opportunities</vt:lpstr>
      <vt:lpstr>Auxin Working Group Opportunities</vt:lpstr>
      <vt:lpstr>Topic for consideration by Global HRAC</vt:lpstr>
      <vt:lpstr>Topics for Next AWG Meeting November 30, 2016</vt:lpstr>
      <vt:lpstr>November 17, 2016 weedscience.org  </vt:lpstr>
      <vt:lpstr>November 17, 2016 weedscience.org </vt:lpstr>
      <vt:lpstr>November 17, 2016 weedscience.org </vt:lpstr>
      <vt:lpstr>November 17, 2016 weedscience.org </vt:lpstr>
    </vt:vector>
  </TitlesOfParts>
  <Company>The Dow Chemical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u089611</dc:creator>
  <cp:lastModifiedBy>Robert  Masters</cp:lastModifiedBy>
  <cp:revision>61</cp:revision>
  <dcterms:created xsi:type="dcterms:W3CDTF">2014-04-02T00:09:01Z</dcterms:created>
  <dcterms:modified xsi:type="dcterms:W3CDTF">2016-11-17T15:57:12Z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_Steward">
    <vt:lpwstr>Peterson M u089611</vt:lpwstr>
  </property>
  <property fmtid="{D5CDD505-2E9C-101B-9397-08002B2CF9AE}" pid="3" name="Update_Footer">
    <vt:lpwstr>No</vt:lpwstr>
  </property>
  <property fmtid="{D5CDD505-2E9C-101B-9397-08002B2CF9AE}" pid="4" name="Radio_Button">
    <vt:lpwstr>NONE</vt:lpwstr>
  </property>
  <property fmtid="{D5CDD505-2E9C-101B-9397-08002B2CF9AE}" pid="5" name="Information_Classification">
    <vt:lpwstr>DOW RESTRICTED</vt:lpwstr>
  </property>
  <property fmtid="{D5CDD505-2E9C-101B-9397-08002B2CF9AE}" pid="6" name="Record_Title_ID">
    <vt:lpwstr>72</vt:lpwstr>
  </property>
  <property fmtid="{D5CDD505-2E9C-101B-9397-08002B2CF9AE}" pid="7" name="Initial_Creation_Date">
    <vt:filetime>2014-04-02T00:09:00Z</vt:filetime>
  </property>
  <property fmtid="{D5CDD505-2E9C-101B-9397-08002B2CF9AE}" pid="8" name="Retention_Period_Start_Date">
    <vt:filetime>2016-11-16T20:57:28Z</vt:filetime>
  </property>
  <property fmtid="{D5CDD505-2E9C-101B-9397-08002B2CF9AE}" pid="9" name="Last_Reviewed_Date">
    <vt:lpwstr/>
  </property>
  <property fmtid="{D5CDD505-2E9C-101B-9397-08002B2CF9AE}" pid="10" name="Retention_Review_Frequency">
    <vt:lpwstr/>
  </property>
  <property fmtid="{D5CDD505-2E9C-101B-9397-08002B2CF9AE}" pid="11" name="_AdHocReviewCycleID">
    <vt:i4>692728285</vt:i4>
  </property>
  <property fmtid="{D5CDD505-2E9C-101B-9397-08002B2CF9AE}" pid="12" name="_NewReviewCycle">
    <vt:lpwstr/>
  </property>
  <property fmtid="{D5CDD505-2E9C-101B-9397-08002B2CF9AE}" pid="13" name="_EmailSubject">
    <vt:lpwstr>Global HRAC - AWG Presentation</vt:lpwstr>
  </property>
  <property fmtid="{D5CDD505-2E9C-101B-9397-08002B2CF9AE}" pid="14" name="_AuthorEmail">
    <vt:lpwstr>RAMasters@dow.com</vt:lpwstr>
  </property>
  <property fmtid="{D5CDD505-2E9C-101B-9397-08002B2CF9AE}" pid="15" name="_AuthorEmailDisplayName">
    <vt:lpwstr>Masters, Robert (RA)</vt:lpwstr>
  </property>
  <property fmtid="{D5CDD505-2E9C-101B-9397-08002B2CF9AE}" pid="16" name="_PreviousAdHocReviewCycleID">
    <vt:i4>1804466720</vt:i4>
  </property>
</Properties>
</file>