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04" r:id="rId3"/>
    <p:sldId id="303" r:id="rId4"/>
    <p:sldId id="273" r:id="rId5"/>
    <p:sldId id="287" r:id="rId6"/>
    <p:sldId id="281" r:id="rId7"/>
    <p:sldId id="292" r:id="rId8"/>
    <p:sldId id="284" r:id="rId9"/>
    <p:sldId id="282" r:id="rId10"/>
    <p:sldId id="283" r:id="rId11"/>
    <p:sldId id="285" r:id="rId12"/>
    <p:sldId id="288" r:id="rId13"/>
    <p:sldId id="290" r:id="rId14"/>
    <p:sldId id="289" r:id="rId15"/>
    <p:sldId id="294" r:id="rId16"/>
    <p:sldId id="299" r:id="rId17"/>
    <p:sldId id="302" r:id="rId18"/>
    <p:sldId id="300" r:id="rId19"/>
    <p:sldId id="293" r:id="rId20"/>
    <p:sldId id="298" r:id="rId21"/>
    <p:sldId id="295" r:id="rId2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3533" autoAdjust="0"/>
  </p:normalViewPr>
  <p:slideViewPr>
    <p:cSldViewPr snapToGrid="0" showGuides="1">
      <p:cViewPr varScale="1">
        <p:scale>
          <a:sx n="55" d="100"/>
          <a:sy n="55" d="100"/>
        </p:scale>
        <p:origin x="1109" y="53"/>
      </p:cViewPr>
      <p:guideLst>
        <p:guide orient="horz" pos="2160"/>
        <p:guide pos="2880"/>
      </p:guideLst>
    </p:cSldViewPr>
  </p:slideViewPr>
  <p:notesTextViewPr>
    <p:cViewPr>
      <p:scale>
        <a:sx n="3" d="2"/>
        <a:sy n="3" d="2"/>
      </p:scale>
      <p:origin x="0" y="0"/>
    </p:cViewPr>
  </p:notesTextViewPr>
  <p:notesViewPr>
    <p:cSldViewPr snapToGrid="0" showGuides="1">
      <p:cViewPr varScale="1">
        <p:scale>
          <a:sx n="79" d="100"/>
          <a:sy n="79" d="100"/>
        </p:scale>
        <p:origin x="3954" y="102"/>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9786" cy="498692"/>
          </a:xfrm>
          <a:prstGeom prst="rect">
            <a:avLst/>
          </a:prstGeom>
        </p:spPr>
        <p:txBody>
          <a:bodyPr vert="horz" lIns="91559" tIns="45779" rIns="91559" bIns="45779" rtlCol="0"/>
          <a:lstStyle>
            <a:lvl1pPr algn="l">
              <a:defRPr sz="1200"/>
            </a:lvl1pPr>
          </a:lstStyle>
          <a:p>
            <a:endParaRPr lang="en-AU" dirty="0"/>
          </a:p>
        </p:txBody>
      </p:sp>
      <p:sp>
        <p:nvSpPr>
          <p:cNvPr id="3" name="Date Placeholder 2"/>
          <p:cNvSpPr>
            <a:spLocks noGrp="1"/>
          </p:cNvSpPr>
          <p:nvPr>
            <p:ph type="dt" sz="quarter" idx="1"/>
          </p:nvPr>
        </p:nvSpPr>
        <p:spPr>
          <a:xfrm>
            <a:off x="3855839" y="2"/>
            <a:ext cx="2949786" cy="498692"/>
          </a:xfrm>
          <a:prstGeom prst="rect">
            <a:avLst/>
          </a:prstGeom>
        </p:spPr>
        <p:txBody>
          <a:bodyPr vert="horz" lIns="91559" tIns="45779" rIns="91559" bIns="45779" rtlCol="0"/>
          <a:lstStyle>
            <a:lvl1pPr algn="r">
              <a:defRPr sz="1200"/>
            </a:lvl1pPr>
          </a:lstStyle>
          <a:p>
            <a:fld id="{FA862FFA-6638-4E23-BF3A-55E9EE36173B}" type="datetimeFigureOut">
              <a:rPr lang="en-AU" smtClean="0"/>
              <a:t>12/05/2017</a:t>
            </a:fld>
            <a:endParaRPr lang="en-AU" dirty="0"/>
          </a:p>
        </p:txBody>
      </p:sp>
      <p:sp>
        <p:nvSpPr>
          <p:cNvPr id="4" name="Footer Placeholder 3"/>
          <p:cNvSpPr>
            <a:spLocks noGrp="1"/>
          </p:cNvSpPr>
          <p:nvPr>
            <p:ph type="ftr" sz="quarter" idx="2"/>
          </p:nvPr>
        </p:nvSpPr>
        <p:spPr>
          <a:xfrm>
            <a:off x="2" y="9440647"/>
            <a:ext cx="2949786" cy="498692"/>
          </a:xfrm>
          <a:prstGeom prst="rect">
            <a:avLst/>
          </a:prstGeom>
        </p:spPr>
        <p:txBody>
          <a:bodyPr vert="horz" lIns="91559" tIns="45779" rIns="91559" bIns="45779"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11DCBE16-DB22-47DC-ADC1-B5D7EBFE4D2D}" type="slidenum">
              <a:rPr lang="en-AU" smtClean="0"/>
              <a:t>‹#›</a:t>
            </a:fld>
            <a:endParaRPr lang="en-AU" dirty="0"/>
          </a:p>
        </p:txBody>
      </p:sp>
    </p:spTree>
    <p:extLst>
      <p:ext uri="{BB962C8B-B14F-4D97-AF65-F5344CB8AC3E}">
        <p14:creationId xmlns:p14="http://schemas.microsoft.com/office/powerpoint/2010/main" val="3459438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8476"/>
          </a:xfrm>
          <a:prstGeom prst="rect">
            <a:avLst/>
          </a:prstGeom>
        </p:spPr>
        <p:txBody>
          <a:bodyPr vert="horz" lIns="91559" tIns="45779" rIns="91559" bIns="45779" rtlCol="0"/>
          <a:lstStyle>
            <a:lvl1pPr algn="l">
              <a:defRPr sz="1200"/>
            </a:lvl1pPr>
          </a:lstStyle>
          <a:p>
            <a:endParaRPr lang="en-AU" dirty="0"/>
          </a:p>
        </p:txBody>
      </p:sp>
      <p:sp>
        <p:nvSpPr>
          <p:cNvPr id="3" name="Date Placeholder 2"/>
          <p:cNvSpPr>
            <a:spLocks noGrp="1"/>
          </p:cNvSpPr>
          <p:nvPr>
            <p:ph type="dt" idx="1"/>
          </p:nvPr>
        </p:nvSpPr>
        <p:spPr>
          <a:xfrm>
            <a:off x="3856039" y="0"/>
            <a:ext cx="2949575" cy="498476"/>
          </a:xfrm>
          <a:prstGeom prst="rect">
            <a:avLst/>
          </a:prstGeom>
        </p:spPr>
        <p:txBody>
          <a:bodyPr vert="horz" lIns="91559" tIns="45779" rIns="91559" bIns="45779" rtlCol="0"/>
          <a:lstStyle>
            <a:lvl1pPr algn="r">
              <a:defRPr sz="1200"/>
            </a:lvl1pPr>
          </a:lstStyle>
          <a:p>
            <a:fld id="{37BE9181-A5B9-42E3-B482-CFCC1EFBF1A7}" type="datetimeFigureOut">
              <a:rPr lang="en-AU" smtClean="0"/>
              <a:t>12/05/2017</a:t>
            </a:fld>
            <a:endParaRPr lang="en-AU" dirty="0"/>
          </a:p>
        </p:txBody>
      </p:sp>
      <p:sp>
        <p:nvSpPr>
          <p:cNvPr id="4" name="Slide Image Placeholder 3"/>
          <p:cNvSpPr>
            <a:spLocks noGrp="1" noRot="1" noChangeAspect="1"/>
          </p:cNvSpPr>
          <p:nvPr>
            <p:ph type="sldImg" idx="2"/>
          </p:nvPr>
        </p:nvSpPr>
        <p:spPr>
          <a:xfrm>
            <a:off x="1166813" y="1243013"/>
            <a:ext cx="4473575" cy="3355975"/>
          </a:xfrm>
          <a:prstGeom prst="rect">
            <a:avLst/>
          </a:prstGeom>
          <a:noFill/>
          <a:ln w="12700">
            <a:solidFill>
              <a:prstClr val="black"/>
            </a:solidFill>
          </a:ln>
        </p:spPr>
        <p:txBody>
          <a:bodyPr vert="horz" lIns="91559" tIns="45779" rIns="91559" bIns="45779" rtlCol="0" anchor="ctr"/>
          <a:lstStyle/>
          <a:p>
            <a:endParaRPr lang="en-AU" dirty="0"/>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559" tIns="45779" rIns="91559" bIns="45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865"/>
            <a:ext cx="2949575" cy="498476"/>
          </a:xfrm>
          <a:prstGeom prst="rect">
            <a:avLst/>
          </a:prstGeom>
        </p:spPr>
        <p:txBody>
          <a:bodyPr vert="horz" lIns="91559" tIns="45779" rIns="91559" bIns="45779"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6039" y="9440865"/>
            <a:ext cx="2949575" cy="498476"/>
          </a:xfrm>
          <a:prstGeom prst="rect">
            <a:avLst/>
          </a:prstGeom>
        </p:spPr>
        <p:txBody>
          <a:bodyPr vert="horz" lIns="91559" tIns="45779" rIns="91559" bIns="45779" rtlCol="0" anchor="b"/>
          <a:lstStyle>
            <a:lvl1pPr algn="r">
              <a:defRPr sz="1200"/>
            </a:lvl1pPr>
          </a:lstStyle>
          <a:p>
            <a:fld id="{20AC2DC9-9CCB-42F4-B263-0C17A502698E}" type="slidenum">
              <a:rPr lang="en-AU" smtClean="0"/>
              <a:t>‹#›</a:t>
            </a:fld>
            <a:endParaRPr lang="en-AU" dirty="0"/>
          </a:p>
        </p:txBody>
      </p:sp>
    </p:spTree>
    <p:extLst>
      <p:ext uri="{BB962C8B-B14F-4D97-AF65-F5344CB8AC3E}">
        <p14:creationId xmlns:p14="http://schemas.microsoft.com/office/powerpoint/2010/main" val="314998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73" indent="-171673">
              <a:buFont typeface="Arial" panose="020B0604020202020204" pitchFamily="34" charset="0"/>
              <a:buChar char="•"/>
            </a:pPr>
            <a:r>
              <a:rPr lang="en-AU" baseline="0" dirty="0"/>
              <a:t>For those that don’t know me and have only heard Department of Ag people speak about me you are probably a little confused a this stage, don’t panic I just decide to leave my second head and devil horns at home today.</a:t>
            </a:r>
          </a:p>
          <a:p>
            <a:pPr marL="171673" indent="-171673">
              <a:buFont typeface="Arial" panose="020B0604020202020204" pitchFamily="34" charset="0"/>
              <a:buChar char="•"/>
            </a:pPr>
            <a:endParaRPr lang="en-AU" baseline="0" dirty="0"/>
          </a:p>
          <a:p>
            <a:pPr marL="171673" indent="-171673">
              <a:buFont typeface="Arial" panose="020B0604020202020204" pitchFamily="34" charset="0"/>
              <a:buChar char="•"/>
            </a:pPr>
            <a:r>
              <a:rPr lang="en-AU" baseline="0" dirty="0"/>
              <a:t>I've been fortunate enough to be in this role for 6 years now and think it is an amazing sector however I can assure you that every other person in the room knows more about the agricultural chemistry and regulatory science than I do.  My background has been in politics, defence industry and national security policy (I wasn’t smart enough to do science at University so I did law instead). Its why I have such amazing, intelligent and experienced adult supervision in the CropLife office, two are here today, our Director of Agricultural Chemical Policy, Alastair James, and our Director of Crop Biotechnology Osman Mewett.</a:t>
            </a:r>
          </a:p>
          <a:p>
            <a:pPr marL="171673" indent="-171673">
              <a:buFont typeface="Arial" panose="020B0604020202020204" pitchFamily="34" charset="0"/>
              <a:buChar char="•"/>
            </a:pPr>
            <a:endParaRPr lang="en-AU" baseline="0" dirty="0"/>
          </a:p>
          <a:p>
            <a:pPr marL="171673" indent="-171673">
              <a:buFont typeface="Arial" panose="020B0604020202020204" pitchFamily="34" charset="0"/>
              <a:buChar char="•"/>
            </a:pPr>
            <a:r>
              <a:rPr lang="en-AU" baseline="0" dirty="0"/>
              <a:t>So a little about CropLife to start.</a:t>
            </a:r>
          </a:p>
        </p:txBody>
      </p:sp>
      <p:sp>
        <p:nvSpPr>
          <p:cNvPr id="4" name="Slide Number Placeholder 3"/>
          <p:cNvSpPr>
            <a:spLocks noGrp="1"/>
          </p:cNvSpPr>
          <p:nvPr>
            <p:ph type="sldNum" sz="quarter" idx="10"/>
          </p:nvPr>
        </p:nvSpPr>
        <p:spPr/>
        <p:txBody>
          <a:bodyPr/>
          <a:lstStyle/>
          <a:p>
            <a:fld id="{20AC2DC9-9CCB-42F4-B263-0C17A502698E}" type="slidenum">
              <a:rPr lang="en-AU" smtClean="0"/>
              <a:t>1</a:t>
            </a:fld>
            <a:endParaRPr lang="en-AU" dirty="0"/>
          </a:p>
        </p:txBody>
      </p:sp>
    </p:spTree>
    <p:extLst>
      <p:ext uri="{BB962C8B-B14F-4D97-AF65-F5344CB8AC3E}">
        <p14:creationId xmlns:p14="http://schemas.microsoft.com/office/powerpoint/2010/main" val="106094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73" indent="-171673">
              <a:buFontTx/>
              <a:buChar char="-"/>
            </a:pPr>
            <a:r>
              <a:rPr lang="en-AU" dirty="0"/>
              <a:t>60 years of CropLife Australia</a:t>
            </a:r>
          </a:p>
          <a:p>
            <a:pPr marL="171673" indent="-171673">
              <a:buFontTx/>
              <a:buChar char="-"/>
            </a:pPr>
            <a:r>
              <a:rPr lang="en-AU" dirty="0"/>
              <a:t>Long history of commitment to Australia’s farmers</a:t>
            </a:r>
          </a:p>
          <a:p>
            <a:pPr marL="171673" indent="-171673">
              <a:buFontTx/>
              <a:buChar char="-"/>
            </a:pPr>
            <a:r>
              <a:rPr lang="en-AU" dirty="0"/>
              <a:t>Our</a:t>
            </a:r>
            <a:r>
              <a:rPr lang="en-AU" baseline="0" dirty="0"/>
              <a:t> members</a:t>
            </a:r>
          </a:p>
          <a:p>
            <a:pPr marL="171673" indent="-171673">
              <a:buFontTx/>
              <a:buChar char="-"/>
            </a:pPr>
            <a:r>
              <a:rPr lang="en-AU" baseline="0" dirty="0"/>
              <a:t>But its not just a national perspective that we bring to our engagement</a:t>
            </a:r>
          </a:p>
          <a:p>
            <a:pPr marL="171673" indent="-171673">
              <a:buFontTx/>
              <a:buChar char="-"/>
            </a:pPr>
            <a:endParaRPr lang="en-AU" dirty="0"/>
          </a:p>
        </p:txBody>
      </p:sp>
      <p:sp>
        <p:nvSpPr>
          <p:cNvPr id="4" name="Slide Number Placeholder 3"/>
          <p:cNvSpPr>
            <a:spLocks noGrp="1"/>
          </p:cNvSpPr>
          <p:nvPr>
            <p:ph type="sldNum" sz="quarter" idx="10"/>
          </p:nvPr>
        </p:nvSpPr>
        <p:spPr/>
        <p:txBody>
          <a:bodyPr/>
          <a:lstStyle/>
          <a:p>
            <a:fld id="{20AC2DC9-9CCB-42F4-B263-0C17A502698E}" type="slidenum">
              <a:rPr lang="en-AU" smtClean="0"/>
              <a:t>4</a:t>
            </a:fld>
            <a:endParaRPr lang="en-AU" dirty="0"/>
          </a:p>
        </p:txBody>
      </p:sp>
    </p:spTree>
    <p:extLst>
      <p:ext uri="{BB962C8B-B14F-4D97-AF65-F5344CB8AC3E}">
        <p14:creationId xmlns:p14="http://schemas.microsoft.com/office/powerpoint/2010/main" val="13611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AC2DC9-9CCB-42F4-B263-0C17A502698E}" type="slidenum">
              <a:rPr lang="en-AU" smtClean="0"/>
              <a:t>6</a:t>
            </a:fld>
            <a:endParaRPr lang="en-AU" dirty="0"/>
          </a:p>
        </p:txBody>
      </p:sp>
    </p:spTree>
    <p:extLst>
      <p:ext uri="{BB962C8B-B14F-4D97-AF65-F5344CB8AC3E}">
        <p14:creationId xmlns:p14="http://schemas.microsoft.com/office/powerpoint/2010/main" val="2000836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b="7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46A38"/>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64A70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4" name="Date Placeholder 3"/>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209879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8553450" y="6267450"/>
            <a:ext cx="590550" cy="5905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118376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8553450" y="6267450"/>
            <a:ext cx="590550" cy="59055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368899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038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8553450" y="6308725"/>
            <a:ext cx="590550" cy="59055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lang="en-AU" sz="4400" kern="1200" baseline="0" dirty="0">
                <a:solidFill>
                  <a:srgbClr val="046A38"/>
                </a:solidFill>
                <a:latin typeface="+mj-lt"/>
                <a:ea typeface="+mj-ea"/>
                <a:cs typeface="+mj-cs"/>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393469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8553450" y="6267450"/>
            <a:ext cx="590550" cy="59055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283480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p:nvPr/>
        </p:nvPicPr>
        <p:blipFill>
          <a:blip r:embed="rId2" cstate="print"/>
          <a:srcRect/>
          <a:stretch>
            <a:fillRect/>
          </a:stretch>
        </p:blipFill>
        <p:spPr bwMode="auto">
          <a:xfrm>
            <a:off x="8553450" y="6267450"/>
            <a:ext cx="590550" cy="59055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lang="en-AU" sz="4400" kern="1200" baseline="0" dirty="0">
                <a:solidFill>
                  <a:srgbClr val="046A38"/>
                </a:solidFill>
                <a:latin typeface="+mj-lt"/>
                <a:ea typeface="+mj-ea"/>
                <a:cs typeface="+mj-cs"/>
              </a:defRPr>
            </a:lvl1pPr>
          </a:lstStyle>
          <a:p>
            <a:r>
              <a:rPr lang="en-US" dirty="0"/>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129660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p:nvPr/>
        </p:nvPicPr>
        <p:blipFill>
          <a:blip r:embed="rId2" cstate="print"/>
          <a:srcRect/>
          <a:stretch>
            <a:fillRect/>
          </a:stretch>
        </p:blipFill>
        <p:spPr bwMode="auto">
          <a:xfrm>
            <a:off x="8553450" y="6267450"/>
            <a:ext cx="590550" cy="59055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AU" sz="4400" kern="1200" baseline="0" dirty="0">
                <a:solidFill>
                  <a:srgbClr val="046A38"/>
                </a:solidFill>
                <a:latin typeface="+mj-lt"/>
                <a:ea typeface="+mj-ea"/>
                <a:cs typeface="+mj-cs"/>
              </a:defRPr>
            </a:lvl1pPr>
          </a:lstStyle>
          <a:p>
            <a:r>
              <a:rPr lang="en-US" dirty="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11246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p:nvPr/>
        </p:nvPicPr>
        <p:blipFill>
          <a:blip r:embed="rId2" cstate="print"/>
          <a:srcRect/>
          <a:stretch>
            <a:fillRect/>
          </a:stretch>
        </p:blipFill>
        <p:spPr bwMode="auto">
          <a:xfrm>
            <a:off x="8553450" y="6267450"/>
            <a:ext cx="590550" cy="59055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lang="en-AU" sz="4400" kern="1200" baseline="0" dirty="0">
                <a:solidFill>
                  <a:srgbClr val="046A38"/>
                </a:solidFill>
                <a:latin typeface="+mj-lt"/>
                <a:ea typeface="+mj-ea"/>
                <a:cs typeface="+mj-cs"/>
              </a:defRPr>
            </a:lvl1pPr>
          </a:lstStyle>
          <a:p>
            <a:r>
              <a:rPr lang="en-US" dirty="0"/>
              <a:t>Click to edit Master title style</a:t>
            </a:r>
            <a:endParaRPr lang="en-AU" dirty="0"/>
          </a:p>
        </p:txBody>
      </p:sp>
      <p:sp>
        <p:nvSpPr>
          <p:cNvPr id="3" name="Date Placeholder 2"/>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221926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8553450" y="6267450"/>
            <a:ext cx="590550" cy="59055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309041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p:nvPr/>
        </p:nvPicPr>
        <p:blipFill>
          <a:blip r:embed="rId2" cstate="print"/>
          <a:srcRect/>
          <a:stretch>
            <a:fillRect/>
          </a:stretch>
        </p:blipFill>
        <p:spPr bwMode="auto">
          <a:xfrm>
            <a:off x="8553450" y="6267450"/>
            <a:ext cx="590550" cy="59055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17236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6E35E7-09F1-4B80-9713-1AD4194BE10D}" type="datetimeFigureOut">
              <a:rPr lang="en-AU" smtClean="0"/>
              <a:t>12/05/2017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629E402-CA73-4CF8-95AE-1ECD534D6CEB}" type="slidenum">
              <a:rPr lang="en-AU" smtClean="0"/>
              <a:t>‹#›</a:t>
            </a:fld>
            <a:endParaRPr lang="en-AU" dirty="0"/>
          </a:p>
        </p:txBody>
      </p:sp>
    </p:spTree>
    <p:extLst>
      <p:ext uri="{BB962C8B-B14F-4D97-AF65-F5344CB8AC3E}">
        <p14:creationId xmlns:p14="http://schemas.microsoft.com/office/powerpoint/2010/main" val="209198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E35E7-09F1-4B80-9713-1AD4194BE10D}" type="datetimeFigureOut">
              <a:rPr lang="en-AU" smtClean="0"/>
              <a:t>12/05/2017</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9E402-CA73-4CF8-95AE-1ECD534D6CEB}" type="slidenum">
              <a:rPr lang="en-AU" smtClean="0"/>
              <a:t>‹#›</a:t>
            </a:fld>
            <a:endParaRPr lang="en-AU" dirty="0"/>
          </a:p>
        </p:txBody>
      </p:sp>
    </p:spTree>
    <p:extLst>
      <p:ext uri="{BB962C8B-B14F-4D97-AF65-F5344CB8AC3E}">
        <p14:creationId xmlns:p14="http://schemas.microsoft.com/office/powerpoint/2010/main" val="1277488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AU" sz="4400" kern="1200" baseline="0" dirty="0">
          <a:solidFill>
            <a:srgbClr val="046A38"/>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266" y="2134727"/>
            <a:ext cx="8771465" cy="2437274"/>
          </a:xfrm>
        </p:spPr>
        <p:txBody>
          <a:bodyPr>
            <a:noAutofit/>
          </a:bodyPr>
          <a:lstStyle/>
          <a:p>
            <a:r>
              <a:rPr lang="en-AU" dirty="0"/>
              <a:t/>
            </a:r>
            <a:br>
              <a:rPr lang="en-AU" dirty="0"/>
            </a:br>
            <a:r>
              <a:rPr lang="en-AU" sz="2800" dirty="0" smtClean="0"/>
              <a:t>Global HRAC Meeting </a:t>
            </a:r>
            <a:r>
              <a:rPr lang="en-AU" sz="2800" dirty="0"/>
              <a:t>– Denver </a:t>
            </a:r>
            <a:r>
              <a:rPr lang="en-AU" sz="2800" dirty="0" smtClean="0"/>
              <a:t>May 2017</a:t>
            </a:r>
            <a:r>
              <a:rPr lang="en-AU" sz="2800" dirty="0"/>
              <a:t/>
            </a:r>
            <a:br>
              <a:rPr lang="en-AU" sz="2800" dirty="0"/>
            </a:br>
            <a:r>
              <a:rPr lang="en-AU" sz="1000" dirty="0"/>
              <a:t/>
            </a:r>
            <a:br>
              <a:rPr lang="en-AU" sz="1000" dirty="0"/>
            </a:br>
            <a:r>
              <a:rPr lang="en-AU" dirty="0"/>
              <a:t>CropLife </a:t>
            </a:r>
            <a:r>
              <a:rPr lang="en-AU" dirty="0" smtClean="0"/>
              <a:t>Australia </a:t>
            </a:r>
            <a:br>
              <a:rPr lang="en-AU" dirty="0" smtClean="0"/>
            </a:br>
            <a:r>
              <a:rPr lang="en-AU" dirty="0" smtClean="0"/>
              <a:t>Herbicide </a:t>
            </a:r>
            <a:r>
              <a:rPr lang="en-AU" dirty="0"/>
              <a:t>Resistance Management Review </a:t>
            </a:r>
            <a:r>
              <a:rPr lang="en-AU" dirty="0" smtClean="0"/>
              <a:t>Group (HRMRG)</a:t>
            </a:r>
            <a:r>
              <a:rPr lang="en-AU" dirty="0"/>
              <a:t/>
            </a:r>
            <a:br>
              <a:rPr lang="en-AU" dirty="0"/>
            </a:br>
            <a:endParaRPr lang="en-AU" dirty="0"/>
          </a:p>
        </p:txBody>
      </p:sp>
      <p:sp>
        <p:nvSpPr>
          <p:cNvPr id="3" name="Subtitle 2"/>
          <p:cNvSpPr>
            <a:spLocks noGrp="1"/>
          </p:cNvSpPr>
          <p:nvPr>
            <p:ph type="subTitle" idx="1"/>
          </p:nvPr>
        </p:nvSpPr>
        <p:spPr>
          <a:xfrm>
            <a:off x="1371599" y="5032587"/>
            <a:ext cx="6400800" cy="1278914"/>
          </a:xfrm>
        </p:spPr>
        <p:txBody>
          <a:bodyPr>
            <a:noAutofit/>
          </a:bodyPr>
          <a:lstStyle/>
          <a:p>
            <a:pPr>
              <a:spcBef>
                <a:spcPts val="0"/>
              </a:spcBef>
            </a:pPr>
            <a:r>
              <a:rPr lang="en-AU" sz="2400" b="1" dirty="0"/>
              <a:t>Jason Sabeeney</a:t>
            </a:r>
          </a:p>
          <a:p>
            <a:pPr>
              <a:spcBef>
                <a:spcPts val="0"/>
              </a:spcBef>
            </a:pPr>
            <a:r>
              <a:rPr lang="en-AU" sz="2400" b="1" dirty="0"/>
              <a:t>Chair – </a:t>
            </a:r>
            <a:r>
              <a:rPr lang="en-AU" sz="2400" b="1" dirty="0" smtClean="0"/>
              <a:t>CropLife Herbicide </a:t>
            </a:r>
            <a:r>
              <a:rPr lang="en-AU" sz="2400" b="1" dirty="0"/>
              <a:t>Resistance Management Review Group</a:t>
            </a:r>
          </a:p>
        </p:txBody>
      </p:sp>
    </p:spTree>
    <p:extLst>
      <p:ext uri="{BB962C8B-B14F-4D97-AF65-F5344CB8AC3E}">
        <p14:creationId xmlns:p14="http://schemas.microsoft.com/office/powerpoint/2010/main" val="1020291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1056"/>
          </a:xfrm>
        </p:spPr>
        <p:txBody>
          <a:bodyPr>
            <a:normAutofit fontScale="90000"/>
          </a:bodyPr>
          <a:lstStyle/>
          <a:p>
            <a:r>
              <a:rPr lang="en-US" b="1" dirty="0"/>
              <a:t>Resistance Management Strategies</a:t>
            </a:r>
            <a:endParaRPr lang="en-AU" dirty="0"/>
          </a:p>
        </p:txBody>
      </p:sp>
      <p:pic>
        <p:nvPicPr>
          <p:cNvPr id="4" name="Content Placeholder 3"/>
          <p:cNvPicPr>
            <a:picLocks noGrp="1" noChangeAspect="1"/>
          </p:cNvPicPr>
          <p:nvPr>
            <p:ph idx="1"/>
          </p:nvPr>
        </p:nvPicPr>
        <p:blipFill>
          <a:blip r:embed="rId2"/>
          <a:stretch>
            <a:fillRect/>
          </a:stretch>
        </p:blipFill>
        <p:spPr>
          <a:xfrm>
            <a:off x="519343" y="401782"/>
            <a:ext cx="8162232" cy="6871854"/>
          </a:xfrm>
          <a:prstGeom prst="rect">
            <a:avLst/>
          </a:prstGeom>
        </p:spPr>
      </p:pic>
    </p:spTree>
    <p:extLst>
      <p:ext uri="{BB962C8B-B14F-4D97-AF65-F5344CB8AC3E}">
        <p14:creationId xmlns:p14="http://schemas.microsoft.com/office/powerpoint/2010/main" val="126711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42" y="0"/>
            <a:ext cx="8229600" cy="614074"/>
          </a:xfrm>
        </p:spPr>
        <p:txBody>
          <a:bodyPr>
            <a:normAutofit fontScale="90000"/>
          </a:bodyPr>
          <a:lstStyle/>
          <a:p>
            <a:r>
              <a:rPr lang="en-US" b="1" dirty="0" smtClean="0"/>
              <a:t>Australian Herbicide MOA Table</a:t>
            </a:r>
            <a:endParaRPr lang="en-AU" dirty="0"/>
          </a:p>
        </p:txBody>
      </p:sp>
      <p:pic>
        <p:nvPicPr>
          <p:cNvPr id="5" name="Picture 4"/>
          <p:cNvPicPr>
            <a:picLocks noChangeAspect="1"/>
          </p:cNvPicPr>
          <p:nvPr/>
        </p:nvPicPr>
        <p:blipFill>
          <a:blip r:embed="rId2"/>
          <a:stretch>
            <a:fillRect/>
          </a:stretch>
        </p:blipFill>
        <p:spPr>
          <a:xfrm>
            <a:off x="1347512" y="614074"/>
            <a:ext cx="6660416" cy="6729159"/>
          </a:xfrm>
          <a:prstGeom prst="rect">
            <a:avLst/>
          </a:prstGeom>
        </p:spPr>
      </p:pic>
    </p:spTree>
    <p:extLst>
      <p:ext uri="{BB962C8B-B14F-4D97-AF65-F5344CB8AC3E}">
        <p14:creationId xmlns:p14="http://schemas.microsoft.com/office/powerpoint/2010/main" val="1263851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1056"/>
          </a:xfrm>
        </p:spPr>
        <p:txBody>
          <a:bodyPr>
            <a:normAutofit/>
          </a:bodyPr>
          <a:lstStyle/>
          <a:p>
            <a:r>
              <a:rPr lang="en-US" sz="3600" b="1" dirty="0" smtClean="0"/>
              <a:t>Australian Resistance </a:t>
            </a:r>
            <a:r>
              <a:rPr lang="en-US" sz="3600" b="1" dirty="0"/>
              <a:t>Management Strategies</a:t>
            </a:r>
            <a:endParaRPr lang="en-AU" sz="3600" dirty="0"/>
          </a:p>
        </p:txBody>
      </p:sp>
      <p:pic>
        <p:nvPicPr>
          <p:cNvPr id="5" name="Content Placeholder 4"/>
          <p:cNvPicPr>
            <a:picLocks noGrp="1" noChangeAspect="1"/>
          </p:cNvPicPr>
          <p:nvPr>
            <p:ph idx="1"/>
          </p:nvPr>
        </p:nvPicPr>
        <p:blipFill>
          <a:blip r:embed="rId2"/>
          <a:stretch>
            <a:fillRect/>
          </a:stretch>
        </p:blipFill>
        <p:spPr>
          <a:xfrm>
            <a:off x="1366808" y="711056"/>
            <a:ext cx="6250427" cy="6146944"/>
          </a:xfrm>
          <a:prstGeom prst="rect">
            <a:avLst/>
          </a:prstGeom>
        </p:spPr>
      </p:pic>
    </p:spTree>
    <p:extLst>
      <p:ext uri="{BB962C8B-B14F-4D97-AF65-F5344CB8AC3E}">
        <p14:creationId xmlns:p14="http://schemas.microsoft.com/office/powerpoint/2010/main" val="3476205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73633" y="0"/>
            <a:ext cx="6263240" cy="6854954"/>
          </a:xfrm>
          <a:prstGeom prst="rect">
            <a:avLst/>
          </a:prstGeom>
        </p:spPr>
      </p:pic>
    </p:spTree>
    <p:extLst>
      <p:ext uri="{BB962C8B-B14F-4D97-AF65-F5344CB8AC3E}">
        <p14:creationId xmlns:p14="http://schemas.microsoft.com/office/powerpoint/2010/main" val="179066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2017" y="640080"/>
            <a:ext cx="6264671" cy="6217920"/>
          </a:xfrm>
          <a:prstGeom prst="rect">
            <a:avLst/>
          </a:prstGeom>
        </p:spPr>
      </p:pic>
      <p:sp>
        <p:nvSpPr>
          <p:cNvPr id="6" name="Title 1"/>
          <p:cNvSpPr>
            <a:spLocks noGrp="1"/>
          </p:cNvSpPr>
          <p:nvPr>
            <p:ph type="title"/>
          </p:nvPr>
        </p:nvSpPr>
        <p:spPr>
          <a:xfrm>
            <a:off x="457200" y="0"/>
            <a:ext cx="8686800" cy="711056"/>
          </a:xfrm>
        </p:spPr>
        <p:txBody>
          <a:bodyPr>
            <a:normAutofit fontScale="90000"/>
          </a:bodyPr>
          <a:lstStyle/>
          <a:p>
            <a:r>
              <a:rPr lang="en-US" b="1" dirty="0" smtClean="0"/>
              <a:t>List of herbicide resistant weeds - Dicots</a:t>
            </a:r>
            <a:endParaRPr lang="en-AU" dirty="0"/>
          </a:p>
        </p:txBody>
      </p:sp>
    </p:spTree>
    <p:extLst>
      <p:ext uri="{BB962C8B-B14F-4D97-AF65-F5344CB8AC3E}">
        <p14:creationId xmlns:p14="http://schemas.microsoft.com/office/powerpoint/2010/main" val="146139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140999"/>
            <a:ext cx="8229600" cy="1143000"/>
          </a:xfrm>
        </p:spPr>
        <p:txBody>
          <a:bodyPr>
            <a:normAutofit fontScale="90000"/>
          </a:bodyPr>
          <a:lstStyle/>
          <a:p>
            <a:r>
              <a:rPr lang="en-US" dirty="0" smtClean="0"/>
              <a:t>What is HRMRG currently working on?</a:t>
            </a:r>
            <a:endParaRPr lang="en-US" dirty="0"/>
          </a:p>
        </p:txBody>
      </p:sp>
      <p:sp>
        <p:nvSpPr>
          <p:cNvPr id="3" name="Content Placeholder 2"/>
          <p:cNvSpPr>
            <a:spLocks noGrp="1"/>
          </p:cNvSpPr>
          <p:nvPr>
            <p:ph idx="1"/>
          </p:nvPr>
        </p:nvSpPr>
        <p:spPr>
          <a:xfrm>
            <a:off x="429491" y="1198418"/>
            <a:ext cx="8229600" cy="4525963"/>
          </a:xfrm>
        </p:spPr>
        <p:txBody>
          <a:bodyPr>
            <a:normAutofit fontScale="62500" lnSpcReduction="20000"/>
          </a:bodyPr>
          <a:lstStyle/>
          <a:p>
            <a:pPr marL="0" indent="0">
              <a:buNone/>
            </a:pPr>
            <a:r>
              <a:rPr lang="en-US" dirty="0" smtClean="0"/>
              <a:t>Regarding current herbicide resistance strategies:</a:t>
            </a:r>
          </a:p>
          <a:p>
            <a:endParaRPr lang="en-US" dirty="0" smtClean="0"/>
          </a:p>
          <a:p>
            <a:r>
              <a:rPr lang="en-US" dirty="0" smtClean="0"/>
              <a:t>Developing a high risk </a:t>
            </a:r>
            <a:r>
              <a:rPr lang="en-US" dirty="0" smtClean="0"/>
              <a:t>weeds </a:t>
            </a:r>
            <a:r>
              <a:rPr lang="en-US" dirty="0" smtClean="0"/>
              <a:t>section (Top </a:t>
            </a:r>
            <a:r>
              <a:rPr lang="en-US" dirty="0" smtClean="0"/>
              <a:t>12 most </a:t>
            </a:r>
            <a:r>
              <a:rPr lang="en-US" dirty="0" smtClean="0"/>
              <a:t>problematic</a:t>
            </a:r>
            <a:r>
              <a:rPr lang="en-US" dirty="0" smtClean="0"/>
              <a:t>) Inc. links </a:t>
            </a:r>
            <a:r>
              <a:rPr lang="en-US" dirty="0" smtClean="0"/>
              <a:t>to </a:t>
            </a:r>
            <a:r>
              <a:rPr lang="en-US" dirty="0" smtClean="0"/>
              <a:t>management advice by weed &amp; risk matrix</a:t>
            </a:r>
          </a:p>
          <a:p>
            <a:endParaRPr lang="en-US" dirty="0" smtClean="0"/>
          </a:p>
          <a:p>
            <a:r>
              <a:rPr lang="en-US" dirty="0" smtClean="0"/>
              <a:t>Developing a table summarizing MOA x number of </a:t>
            </a:r>
            <a:r>
              <a:rPr lang="en-US" dirty="0" smtClean="0"/>
              <a:t>resistant species x country Vs Australia to create global perspective on risk</a:t>
            </a:r>
          </a:p>
          <a:p>
            <a:endParaRPr lang="en-US" dirty="0" smtClean="0"/>
          </a:p>
          <a:p>
            <a:r>
              <a:rPr lang="en-US" dirty="0" smtClean="0"/>
              <a:t>Looking to incorporate some material from HRAC website into our local strategies to provide some more</a:t>
            </a:r>
          </a:p>
          <a:p>
            <a:endParaRPr lang="en-US" dirty="0"/>
          </a:p>
          <a:p>
            <a:r>
              <a:rPr lang="en-US" dirty="0" smtClean="0"/>
              <a:t>Discussed how to promote material on the CropLife website more effectively in AU</a:t>
            </a:r>
          </a:p>
          <a:p>
            <a:endParaRPr lang="en-US" dirty="0"/>
          </a:p>
          <a:p>
            <a:r>
              <a:rPr lang="en-US" dirty="0" smtClean="0"/>
              <a:t>Looking to collaborate more with other countries and global HRAC e.g. NZ</a:t>
            </a:r>
            <a:endParaRPr lang="en-US" dirty="0"/>
          </a:p>
        </p:txBody>
      </p:sp>
    </p:spTree>
    <p:extLst>
      <p:ext uri="{BB962C8B-B14F-4D97-AF65-F5344CB8AC3E}">
        <p14:creationId xmlns:p14="http://schemas.microsoft.com/office/powerpoint/2010/main" val="2549059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0"/>
            <a:ext cx="8229600" cy="1143000"/>
          </a:xfrm>
        </p:spPr>
        <p:txBody>
          <a:bodyPr>
            <a:normAutofit fontScale="90000"/>
          </a:bodyPr>
          <a:lstStyle/>
          <a:p>
            <a:r>
              <a:rPr lang="en-US" dirty="0" smtClean="0"/>
              <a:t>Current state of herbicide resistance in Australia - May 2017</a:t>
            </a:r>
            <a:endParaRPr lang="en-US" dirty="0"/>
          </a:p>
        </p:txBody>
      </p:sp>
      <p:sp>
        <p:nvSpPr>
          <p:cNvPr id="5" name="TextBox 4"/>
          <p:cNvSpPr txBox="1"/>
          <p:nvPr/>
        </p:nvSpPr>
        <p:spPr>
          <a:xfrm>
            <a:off x="7566870" y="5375564"/>
            <a:ext cx="1403268" cy="738664"/>
          </a:xfrm>
          <a:prstGeom prst="rect">
            <a:avLst/>
          </a:prstGeom>
          <a:noFill/>
        </p:spPr>
        <p:txBody>
          <a:bodyPr wrap="none" rtlCol="0">
            <a:spAutoFit/>
          </a:bodyPr>
          <a:lstStyle/>
          <a:p>
            <a:pPr algn="ctr"/>
            <a:r>
              <a:rPr lang="en-US" sz="1400" dirty="0" smtClean="0"/>
              <a:t>Source</a:t>
            </a:r>
          </a:p>
          <a:p>
            <a:pPr algn="ctr"/>
            <a:r>
              <a:rPr lang="en-US" sz="1400" dirty="0" smtClean="0"/>
              <a:t> Dr Chris Preston</a:t>
            </a:r>
          </a:p>
          <a:p>
            <a:pPr algn="ctr"/>
            <a:r>
              <a:rPr lang="en-US" sz="1400" dirty="0" smtClean="0"/>
              <a:t>Uni. </a:t>
            </a:r>
            <a:r>
              <a:rPr lang="en-US" sz="1400" dirty="0" smtClean="0"/>
              <a:t>Adelaide</a:t>
            </a:r>
            <a:endParaRPr lang="en-US" sz="1400" dirty="0"/>
          </a:p>
        </p:txBody>
      </p:sp>
      <p:pic>
        <p:nvPicPr>
          <p:cNvPr id="6" name="Content Placeholder 5"/>
          <p:cNvPicPr>
            <a:picLocks noGrp="1" noChangeAspect="1"/>
          </p:cNvPicPr>
          <p:nvPr>
            <p:ph idx="1"/>
          </p:nvPr>
        </p:nvPicPr>
        <p:blipFill>
          <a:blip r:embed="rId2"/>
          <a:stretch>
            <a:fillRect/>
          </a:stretch>
        </p:blipFill>
        <p:spPr>
          <a:xfrm>
            <a:off x="958129" y="1420091"/>
            <a:ext cx="6608741" cy="5214569"/>
          </a:xfrm>
          <a:prstGeom prst="rect">
            <a:avLst/>
          </a:prstGeom>
        </p:spPr>
      </p:pic>
    </p:spTree>
    <p:extLst>
      <p:ext uri="{BB962C8B-B14F-4D97-AF65-F5344CB8AC3E}">
        <p14:creationId xmlns:p14="http://schemas.microsoft.com/office/powerpoint/2010/main" val="404599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139143" y="1374030"/>
            <a:ext cx="8865713" cy="4507114"/>
          </a:xfrm>
          <a:prstGeom prst="rect">
            <a:avLst/>
          </a:prstGeom>
        </p:spPr>
      </p:pic>
      <p:sp>
        <p:nvSpPr>
          <p:cNvPr id="12" name="Title 1"/>
          <p:cNvSpPr>
            <a:spLocks noGrp="1"/>
          </p:cNvSpPr>
          <p:nvPr>
            <p:ph type="title"/>
          </p:nvPr>
        </p:nvSpPr>
        <p:spPr>
          <a:xfrm>
            <a:off x="457199" y="0"/>
            <a:ext cx="8229600" cy="1143000"/>
          </a:xfrm>
        </p:spPr>
        <p:txBody>
          <a:bodyPr>
            <a:normAutofit fontScale="90000"/>
          </a:bodyPr>
          <a:lstStyle/>
          <a:p>
            <a:r>
              <a:rPr lang="en-AU" dirty="0" smtClean="0"/>
              <a:t>Most problematic herbicide resistant weed species in Australia - May 2017</a:t>
            </a:r>
            <a:endParaRPr lang="en-AU" dirty="0"/>
          </a:p>
        </p:txBody>
      </p:sp>
      <p:sp>
        <p:nvSpPr>
          <p:cNvPr id="13" name="TextBox 12"/>
          <p:cNvSpPr txBox="1"/>
          <p:nvPr/>
        </p:nvSpPr>
        <p:spPr>
          <a:xfrm>
            <a:off x="4989925" y="6112175"/>
            <a:ext cx="2921020" cy="738664"/>
          </a:xfrm>
          <a:prstGeom prst="rect">
            <a:avLst/>
          </a:prstGeom>
          <a:noFill/>
        </p:spPr>
        <p:txBody>
          <a:bodyPr wrap="square" rtlCol="0">
            <a:spAutoFit/>
          </a:bodyPr>
          <a:lstStyle/>
          <a:p>
            <a:pPr algn="ctr"/>
            <a:r>
              <a:rPr lang="en-US" sz="1400" dirty="0" smtClean="0"/>
              <a:t>Source</a:t>
            </a:r>
          </a:p>
          <a:p>
            <a:pPr algn="ctr"/>
            <a:r>
              <a:rPr lang="en-US" sz="1400" dirty="0" smtClean="0"/>
              <a:t> Dr Chris Preston</a:t>
            </a:r>
          </a:p>
          <a:p>
            <a:pPr algn="ctr"/>
            <a:r>
              <a:rPr lang="en-US" sz="1400" dirty="0" smtClean="0"/>
              <a:t>Uni. </a:t>
            </a:r>
            <a:r>
              <a:rPr lang="en-US" sz="1400" dirty="0" smtClean="0"/>
              <a:t>Adelaide</a:t>
            </a:r>
            <a:endParaRPr lang="en-US" sz="1400" dirty="0"/>
          </a:p>
        </p:txBody>
      </p:sp>
      <p:pic>
        <p:nvPicPr>
          <p:cNvPr id="14" name="Picture 13"/>
          <p:cNvPicPr>
            <a:picLocks noChangeAspect="1"/>
          </p:cNvPicPr>
          <p:nvPr/>
        </p:nvPicPr>
        <p:blipFill>
          <a:blip r:embed="rId3"/>
          <a:stretch>
            <a:fillRect/>
          </a:stretch>
        </p:blipFill>
        <p:spPr>
          <a:xfrm>
            <a:off x="139143" y="5860106"/>
            <a:ext cx="1509548" cy="990733"/>
          </a:xfrm>
          <a:prstGeom prst="rect">
            <a:avLst/>
          </a:prstGeom>
        </p:spPr>
      </p:pic>
      <p:pic>
        <p:nvPicPr>
          <p:cNvPr id="15" name="Picture 14"/>
          <p:cNvPicPr>
            <a:picLocks noChangeAspect="1"/>
          </p:cNvPicPr>
          <p:nvPr/>
        </p:nvPicPr>
        <p:blipFill>
          <a:blip r:embed="rId4"/>
          <a:stretch>
            <a:fillRect/>
          </a:stretch>
        </p:blipFill>
        <p:spPr>
          <a:xfrm>
            <a:off x="4059382" y="5878718"/>
            <a:ext cx="1472910" cy="972121"/>
          </a:xfrm>
          <a:prstGeom prst="rect">
            <a:avLst/>
          </a:prstGeom>
        </p:spPr>
      </p:pic>
    </p:spTree>
    <p:extLst>
      <p:ext uri="{BB962C8B-B14F-4D97-AF65-F5344CB8AC3E}">
        <p14:creationId xmlns:p14="http://schemas.microsoft.com/office/powerpoint/2010/main" val="1207324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2519" y="1734690"/>
            <a:ext cx="8938962" cy="3935155"/>
          </a:xfrm>
          <a:prstGeom prst="rect">
            <a:avLst/>
          </a:prstGeom>
        </p:spPr>
      </p:pic>
      <p:sp>
        <p:nvSpPr>
          <p:cNvPr id="5" name="TextBox 4"/>
          <p:cNvSpPr txBox="1"/>
          <p:nvPr/>
        </p:nvSpPr>
        <p:spPr>
          <a:xfrm>
            <a:off x="6527780" y="5986897"/>
            <a:ext cx="1403268" cy="738664"/>
          </a:xfrm>
          <a:prstGeom prst="rect">
            <a:avLst/>
          </a:prstGeom>
          <a:noFill/>
        </p:spPr>
        <p:txBody>
          <a:bodyPr wrap="none" rtlCol="0">
            <a:spAutoFit/>
          </a:bodyPr>
          <a:lstStyle/>
          <a:p>
            <a:pPr algn="ctr"/>
            <a:r>
              <a:rPr lang="en-US" sz="1400" dirty="0" smtClean="0"/>
              <a:t>Source</a:t>
            </a:r>
          </a:p>
          <a:p>
            <a:pPr algn="ctr"/>
            <a:r>
              <a:rPr lang="en-US" sz="1400" dirty="0" smtClean="0"/>
              <a:t> Dr Chris Preston</a:t>
            </a:r>
          </a:p>
          <a:p>
            <a:pPr algn="ctr"/>
            <a:r>
              <a:rPr lang="en-US" sz="1400" dirty="0" smtClean="0"/>
              <a:t>Uni. </a:t>
            </a:r>
            <a:r>
              <a:rPr lang="en-US" sz="1400" dirty="0" smtClean="0"/>
              <a:t>Adelaide</a:t>
            </a:r>
            <a:endParaRPr lang="en-US" sz="1400" dirty="0"/>
          </a:p>
        </p:txBody>
      </p:sp>
      <p:sp>
        <p:nvSpPr>
          <p:cNvPr id="6" name="Title 1"/>
          <p:cNvSpPr>
            <a:spLocks noGrp="1"/>
          </p:cNvSpPr>
          <p:nvPr>
            <p:ph type="title"/>
          </p:nvPr>
        </p:nvSpPr>
        <p:spPr/>
        <p:txBody>
          <a:bodyPr>
            <a:normAutofit fontScale="90000"/>
          </a:bodyPr>
          <a:lstStyle/>
          <a:p>
            <a:r>
              <a:rPr lang="en-AU" dirty="0" smtClean="0"/>
              <a:t>Extent of resistance to herbicides in annual ryegrass in SA and VIC</a:t>
            </a:r>
            <a:endParaRPr lang="en-AU" dirty="0"/>
          </a:p>
        </p:txBody>
      </p:sp>
    </p:spTree>
    <p:extLst>
      <p:ext uri="{BB962C8B-B14F-4D97-AF65-F5344CB8AC3E}">
        <p14:creationId xmlns:p14="http://schemas.microsoft.com/office/powerpoint/2010/main" val="2330193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What does the Australian HRMRG want from Global HRAC?</a:t>
            </a:r>
            <a:endParaRPr lang="en-US" dirty="0"/>
          </a:p>
        </p:txBody>
      </p:sp>
      <p:sp>
        <p:nvSpPr>
          <p:cNvPr id="3" name="Content Placeholder 2"/>
          <p:cNvSpPr>
            <a:spLocks noGrp="1"/>
          </p:cNvSpPr>
          <p:nvPr>
            <p:ph idx="1"/>
          </p:nvPr>
        </p:nvSpPr>
        <p:spPr>
          <a:xfrm>
            <a:off x="457200" y="1316181"/>
            <a:ext cx="8686800" cy="5043055"/>
          </a:xfrm>
        </p:spPr>
        <p:txBody>
          <a:bodyPr>
            <a:normAutofit fontScale="92500"/>
          </a:bodyPr>
          <a:lstStyle/>
          <a:p>
            <a:r>
              <a:rPr lang="en-US" dirty="0" smtClean="0"/>
              <a:t>Interaction and sharing of information</a:t>
            </a:r>
          </a:p>
          <a:p>
            <a:pPr lvl="1"/>
            <a:r>
              <a:rPr lang="en-US" sz="2000" dirty="0" smtClean="0"/>
              <a:t>Could we collaborate more regularly and share challenges, ideas, strategies, information, wins and best practice? </a:t>
            </a:r>
          </a:p>
          <a:p>
            <a:pPr lvl="1"/>
            <a:r>
              <a:rPr lang="en-US" sz="2000" dirty="0" smtClean="0"/>
              <a:t>Could we have an annual or biannual face to face meeting or video link?</a:t>
            </a:r>
          </a:p>
          <a:p>
            <a:pPr lvl="1"/>
            <a:endParaRPr lang="en-US" sz="2000" dirty="0" smtClean="0"/>
          </a:p>
          <a:p>
            <a:r>
              <a:rPr lang="en-US" dirty="0" smtClean="0"/>
              <a:t>Alignment </a:t>
            </a:r>
            <a:r>
              <a:rPr lang="en-US" dirty="0" smtClean="0"/>
              <a:t>of strategies and messaging</a:t>
            </a:r>
          </a:p>
          <a:p>
            <a:pPr lvl="1"/>
            <a:r>
              <a:rPr lang="en-US" sz="2000" dirty="0" smtClean="0"/>
              <a:t>Could we work towards a global MOA classification system?</a:t>
            </a:r>
          </a:p>
          <a:p>
            <a:pPr lvl="1"/>
            <a:r>
              <a:rPr lang="en-US" sz="2000" dirty="0" smtClean="0"/>
              <a:t>Include Australian MOA categories </a:t>
            </a:r>
            <a:r>
              <a:rPr lang="en-US" sz="2000" dirty="0" smtClean="0"/>
              <a:t>on </a:t>
            </a:r>
            <a:r>
              <a:rPr lang="en-US" sz="2000" dirty="0" smtClean="0"/>
              <a:t>HRAC website?</a:t>
            </a:r>
          </a:p>
          <a:p>
            <a:pPr lvl="1"/>
            <a:r>
              <a:rPr lang="en-US" sz="2000" dirty="0" smtClean="0"/>
              <a:t>Could we develop overarching </a:t>
            </a:r>
            <a:r>
              <a:rPr lang="en-US" sz="2000" dirty="0" smtClean="0"/>
              <a:t>MOA strategies </a:t>
            </a:r>
            <a:r>
              <a:rPr lang="en-US" sz="2000" dirty="0" smtClean="0"/>
              <a:t>globally and tailor them to local situations for consistency?</a:t>
            </a:r>
          </a:p>
          <a:p>
            <a:pPr lvl="1"/>
            <a:endParaRPr lang="en-US" sz="2000" dirty="0" smtClean="0"/>
          </a:p>
          <a:p>
            <a:pPr lvl="0"/>
            <a:r>
              <a:rPr lang="en-US" dirty="0" smtClean="0">
                <a:solidFill>
                  <a:prstClr val="black"/>
                </a:solidFill>
              </a:rPr>
              <a:t>Promotion </a:t>
            </a:r>
            <a:r>
              <a:rPr lang="en-US" dirty="0">
                <a:solidFill>
                  <a:prstClr val="black"/>
                </a:solidFill>
              </a:rPr>
              <a:t>of strategies and messaging</a:t>
            </a:r>
          </a:p>
          <a:p>
            <a:pPr lvl="1"/>
            <a:r>
              <a:rPr lang="en-US" sz="2000" dirty="0">
                <a:solidFill>
                  <a:prstClr val="black"/>
                </a:solidFill>
              </a:rPr>
              <a:t>Could we </a:t>
            </a:r>
            <a:r>
              <a:rPr lang="en-US" sz="2000" dirty="0" smtClean="0">
                <a:solidFill>
                  <a:prstClr val="black"/>
                </a:solidFill>
              </a:rPr>
              <a:t>do more to promote the work of the HRAC globally and regionally ?</a:t>
            </a:r>
            <a:endParaRPr lang="en-US" sz="2000" dirty="0">
              <a:solidFill>
                <a:prstClr val="black"/>
              </a:solidFill>
            </a:endParaRPr>
          </a:p>
          <a:p>
            <a:pPr marL="457200" lvl="1" indent="0">
              <a:buNone/>
            </a:pPr>
            <a:endParaRPr lang="en-US" dirty="0"/>
          </a:p>
        </p:txBody>
      </p:sp>
    </p:spTree>
    <p:extLst>
      <p:ext uri="{BB962C8B-B14F-4D97-AF65-F5344CB8AC3E}">
        <p14:creationId xmlns:p14="http://schemas.microsoft.com/office/powerpoint/2010/main" val="662762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926"/>
          </a:xfrm>
        </p:spPr>
        <p:txBody>
          <a:bodyPr>
            <a:normAutofit fontScale="90000"/>
          </a:bodyPr>
          <a:lstStyle/>
          <a:p>
            <a:r>
              <a:rPr lang="en-US" dirty="0" smtClean="0"/>
              <a:t>Australian Situation</a:t>
            </a:r>
            <a:endParaRPr lang="en-US" dirty="0"/>
          </a:p>
        </p:txBody>
      </p:sp>
      <p:sp>
        <p:nvSpPr>
          <p:cNvPr id="3" name="Content Placeholder 2"/>
          <p:cNvSpPr>
            <a:spLocks noGrp="1"/>
          </p:cNvSpPr>
          <p:nvPr>
            <p:ph idx="1"/>
          </p:nvPr>
        </p:nvSpPr>
        <p:spPr>
          <a:xfrm>
            <a:off x="457200" y="1417638"/>
            <a:ext cx="8229600" cy="4525963"/>
          </a:xfrm>
        </p:spPr>
        <p:txBody>
          <a:bodyPr>
            <a:normAutofit fontScale="85000" lnSpcReduction="20000"/>
          </a:bodyPr>
          <a:lstStyle/>
          <a:p>
            <a:r>
              <a:rPr lang="en-US" dirty="0"/>
              <a:t>Australian total crop area </a:t>
            </a:r>
            <a:r>
              <a:rPr lang="en-US" dirty="0" smtClean="0"/>
              <a:t>23M ha</a:t>
            </a:r>
          </a:p>
          <a:p>
            <a:endParaRPr lang="en-US" dirty="0" smtClean="0"/>
          </a:p>
          <a:p>
            <a:r>
              <a:rPr lang="en-US" dirty="0" smtClean="0"/>
              <a:t>Wheat 13.0Mha</a:t>
            </a:r>
          </a:p>
          <a:p>
            <a:r>
              <a:rPr lang="en-US" dirty="0" smtClean="0"/>
              <a:t>Barley 4.0Mha</a:t>
            </a:r>
          </a:p>
          <a:p>
            <a:r>
              <a:rPr lang="en-US" dirty="0" smtClean="0"/>
              <a:t>Canola 2.5Mha</a:t>
            </a:r>
          </a:p>
          <a:p>
            <a:endParaRPr lang="en-US" dirty="0" smtClean="0"/>
          </a:p>
          <a:p>
            <a:r>
              <a:rPr lang="en-US" dirty="0" smtClean="0"/>
              <a:t>Oats 0.9Mha</a:t>
            </a:r>
          </a:p>
          <a:p>
            <a:r>
              <a:rPr lang="en-US" dirty="0" smtClean="0"/>
              <a:t>Chickpeas 0.8Mha</a:t>
            </a:r>
          </a:p>
          <a:p>
            <a:r>
              <a:rPr lang="en-US" dirty="0" smtClean="0"/>
              <a:t>Sorghum 0.6Mha</a:t>
            </a:r>
          </a:p>
          <a:p>
            <a:r>
              <a:rPr lang="en-US" dirty="0" smtClean="0"/>
              <a:t>Lupins 0.5Mha</a:t>
            </a:r>
          </a:p>
          <a:p>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3911744" y="2018327"/>
            <a:ext cx="5329238" cy="4137997"/>
          </a:xfrm>
          <a:prstGeom prst="rect">
            <a:avLst/>
          </a:prstGeom>
        </p:spPr>
      </p:pic>
    </p:spTree>
    <p:extLst>
      <p:ext uri="{BB962C8B-B14F-4D97-AF65-F5344CB8AC3E}">
        <p14:creationId xmlns:p14="http://schemas.microsoft.com/office/powerpoint/2010/main" val="1558868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173" y="0"/>
            <a:ext cx="8383154" cy="990600"/>
          </a:xfrm>
        </p:spPr>
        <p:txBody>
          <a:bodyPr>
            <a:normAutofit fontScale="90000"/>
          </a:bodyPr>
          <a:lstStyle/>
          <a:p>
            <a:r>
              <a:rPr lang="en-US" dirty="0" smtClean="0"/>
              <a:t>Australian HRMRG – Key Collaborators</a:t>
            </a:r>
            <a:endParaRPr lang="en-US" dirty="0"/>
          </a:p>
        </p:txBody>
      </p:sp>
      <p:pic>
        <p:nvPicPr>
          <p:cNvPr id="4" name="Picture 3"/>
          <p:cNvPicPr>
            <a:picLocks noChangeAspect="1"/>
          </p:cNvPicPr>
          <p:nvPr/>
        </p:nvPicPr>
        <p:blipFill>
          <a:blip r:embed="rId2"/>
          <a:stretch>
            <a:fillRect/>
          </a:stretch>
        </p:blipFill>
        <p:spPr>
          <a:xfrm>
            <a:off x="178956" y="3641146"/>
            <a:ext cx="2242415" cy="807270"/>
          </a:xfrm>
          <a:prstGeom prst="rect">
            <a:avLst/>
          </a:prstGeom>
        </p:spPr>
      </p:pic>
      <p:pic>
        <p:nvPicPr>
          <p:cNvPr id="7" name="Picture 6"/>
          <p:cNvPicPr>
            <a:picLocks noChangeAspect="1"/>
          </p:cNvPicPr>
          <p:nvPr/>
        </p:nvPicPr>
        <p:blipFill>
          <a:blip r:embed="rId3"/>
          <a:stretch>
            <a:fillRect/>
          </a:stretch>
        </p:blipFill>
        <p:spPr>
          <a:xfrm>
            <a:off x="220524" y="1183694"/>
            <a:ext cx="3354531" cy="873097"/>
          </a:xfrm>
          <a:prstGeom prst="rect">
            <a:avLst/>
          </a:prstGeom>
        </p:spPr>
      </p:pic>
      <p:pic>
        <p:nvPicPr>
          <p:cNvPr id="8" name="Picture 7"/>
          <p:cNvPicPr>
            <a:picLocks noChangeAspect="1"/>
          </p:cNvPicPr>
          <p:nvPr/>
        </p:nvPicPr>
        <p:blipFill>
          <a:blip r:embed="rId4"/>
          <a:stretch>
            <a:fillRect/>
          </a:stretch>
        </p:blipFill>
        <p:spPr>
          <a:xfrm>
            <a:off x="4948034" y="1086865"/>
            <a:ext cx="3849602" cy="1066757"/>
          </a:xfrm>
          <a:prstGeom prst="rect">
            <a:avLst/>
          </a:prstGeom>
        </p:spPr>
      </p:pic>
      <p:pic>
        <p:nvPicPr>
          <p:cNvPr id="9" name="Picture 8"/>
          <p:cNvPicPr>
            <a:picLocks noChangeAspect="1"/>
          </p:cNvPicPr>
          <p:nvPr/>
        </p:nvPicPr>
        <p:blipFill>
          <a:blip r:embed="rId5"/>
          <a:stretch>
            <a:fillRect/>
          </a:stretch>
        </p:blipFill>
        <p:spPr>
          <a:xfrm>
            <a:off x="178956" y="2574953"/>
            <a:ext cx="4573188" cy="763992"/>
          </a:xfrm>
          <a:prstGeom prst="rect">
            <a:avLst/>
          </a:prstGeom>
        </p:spPr>
      </p:pic>
      <p:pic>
        <p:nvPicPr>
          <p:cNvPr id="10" name="Picture 9"/>
          <p:cNvPicPr>
            <a:picLocks noChangeAspect="1"/>
          </p:cNvPicPr>
          <p:nvPr/>
        </p:nvPicPr>
        <p:blipFill>
          <a:blip r:embed="rId6"/>
          <a:stretch>
            <a:fillRect/>
          </a:stretch>
        </p:blipFill>
        <p:spPr>
          <a:xfrm>
            <a:off x="5469601" y="2682879"/>
            <a:ext cx="3359053" cy="656065"/>
          </a:xfrm>
          <a:prstGeom prst="rect">
            <a:avLst/>
          </a:prstGeom>
        </p:spPr>
      </p:pic>
      <p:pic>
        <p:nvPicPr>
          <p:cNvPr id="6" name="Picture 5"/>
          <p:cNvPicPr>
            <a:picLocks noChangeAspect="1"/>
          </p:cNvPicPr>
          <p:nvPr/>
        </p:nvPicPr>
        <p:blipFill>
          <a:blip r:embed="rId7"/>
          <a:stretch>
            <a:fillRect/>
          </a:stretch>
        </p:blipFill>
        <p:spPr>
          <a:xfrm>
            <a:off x="5024326" y="3567809"/>
            <a:ext cx="3898001" cy="953941"/>
          </a:xfrm>
          <a:prstGeom prst="rect">
            <a:avLst/>
          </a:prstGeom>
        </p:spPr>
      </p:pic>
      <p:pic>
        <p:nvPicPr>
          <p:cNvPr id="11" name="Picture 10"/>
          <p:cNvPicPr>
            <a:picLocks noChangeAspect="1"/>
          </p:cNvPicPr>
          <p:nvPr/>
        </p:nvPicPr>
        <p:blipFill>
          <a:blip r:embed="rId8"/>
          <a:stretch>
            <a:fillRect/>
          </a:stretch>
        </p:blipFill>
        <p:spPr>
          <a:xfrm>
            <a:off x="2466144" y="3473279"/>
            <a:ext cx="2286000" cy="1143000"/>
          </a:xfrm>
          <a:prstGeom prst="rect">
            <a:avLst/>
          </a:prstGeom>
        </p:spPr>
      </p:pic>
      <p:pic>
        <p:nvPicPr>
          <p:cNvPr id="12" name="Picture 11"/>
          <p:cNvPicPr>
            <a:picLocks noChangeAspect="1"/>
          </p:cNvPicPr>
          <p:nvPr/>
        </p:nvPicPr>
        <p:blipFill>
          <a:blip r:embed="rId9"/>
          <a:stretch>
            <a:fillRect/>
          </a:stretch>
        </p:blipFill>
        <p:spPr>
          <a:xfrm>
            <a:off x="3133635" y="4946870"/>
            <a:ext cx="2658086" cy="664522"/>
          </a:xfrm>
          <a:prstGeom prst="rect">
            <a:avLst/>
          </a:prstGeom>
        </p:spPr>
      </p:pic>
      <p:pic>
        <p:nvPicPr>
          <p:cNvPr id="13" name="Picture 12"/>
          <p:cNvPicPr>
            <a:picLocks noChangeAspect="1"/>
          </p:cNvPicPr>
          <p:nvPr/>
        </p:nvPicPr>
        <p:blipFill>
          <a:blip r:embed="rId10"/>
          <a:stretch>
            <a:fillRect/>
          </a:stretch>
        </p:blipFill>
        <p:spPr>
          <a:xfrm>
            <a:off x="220524" y="4918481"/>
            <a:ext cx="2200847" cy="762066"/>
          </a:xfrm>
          <a:prstGeom prst="rect">
            <a:avLst/>
          </a:prstGeom>
        </p:spPr>
      </p:pic>
      <p:pic>
        <p:nvPicPr>
          <p:cNvPr id="14" name="Picture 13"/>
          <p:cNvPicPr>
            <a:picLocks noChangeAspect="1"/>
          </p:cNvPicPr>
          <p:nvPr/>
        </p:nvPicPr>
        <p:blipFill>
          <a:blip r:embed="rId11"/>
          <a:stretch>
            <a:fillRect/>
          </a:stretch>
        </p:blipFill>
        <p:spPr>
          <a:xfrm>
            <a:off x="5886857" y="4924242"/>
            <a:ext cx="3035470" cy="687150"/>
          </a:xfrm>
          <a:prstGeom prst="rect">
            <a:avLst/>
          </a:prstGeom>
        </p:spPr>
      </p:pic>
      <p:pic>
        <p:nvPicPr>
          <p:cNvPr id="15" name="Picture 14"/>
          <p:cNvPicPr>
            <a:picLocks noChangeAspect="1"/>
          </p:cNvPicPr>
          <p:nvPr/>
        </p:nvPicPr>
        <p:blipFill>
          <a:blip r:embed="rId12"/>
          <a:stretch>
            <a:fillRect/>
          </a:stretch>
        </p:blipFill>
        <p:spPr>
          <a:xfrm>
            <a:off x="178956" y="6027952"/>
            <a:ext cx="1585097" cy="707197"/>
          </a:xfrm>
          <a:prstGeom prst="rect">
            <a:avLst/>
          </a:prstGeom>
        </p:spPr>
      </p:pic>
      <p:pic>
        <p:nvPicPr>
          <p:cNvPr id="16" name="Picture 15"/>
          <p:cNvPicPr>
            <a:picLocks noChangeAspect="1"/>
          </p:cNvPicPr>
          <p:nvPr/>
        </p:nvPicPr>
        <p:blipFill>
          <a:blip r:embed="rId13"/>
          <a:stretch>
            <a:fillRect/>
          </a:stretch>
        </p:blipFill>
        <p:spPr>
          <a:xfrm>
            <a:off x="2346951" y="6018105"/>
            <a:ext cx="2853175" cy="743776"/>
          </a:xfrm>
          <a:prstGeom prst="rect">
            <a:avLst/>
          </a:prstGeom>
        </p:spPr>
      </p:pic>
      <p:pic>
        <p:nvPicPr>
          <p:cNvPr id="17" name="Picture 16"/>
          <p:cNvPicPr>
            <a:picLocks noChangeAspect="1"/>
          </p:cNvPicPr>
          <p:nvPr/>
        </p:nvPicPr>
        <p:blipFill>
          <a:blip r:embed="rId14"/>
          <a:stretch>
            <a:fillRect/>
          </a:stretch>
        </p:blipFill>
        <p:spPr>
          <a:xfrm>
            <a:off x="5878000" y="5893262"/>
            <a:ext cx="2542252" cy="829128"/>
          </a:xfrm>
          <a:prstGeom prst="rect">
            <a:avLst/>
          </a:prstGeom>
        </p:spPr>
      </p:pic>
    </p:spTree>
    <p:extLst>
      <p:ext uri="{BB962C8B-B14F-4D97-AF65-F5344CB8AC3E}">
        <p14:creationId xmlns:p14="http://schemas.microsoft.com/office/powerpoint/2010/main" val="2218959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1"/>
            <a:ext cx="6447501" cy="1267691"/>
          </a:xfrm>
        </p:spPr>
        <p:txBody>
          <a:bodyPr>
            <a:normAutofit/>
          </a:bodyPr>
          <a:lstStyle/>
          <a:p>
            <a:r>
              <a:rPr lang="en-US" sz="2800" dirty="0" smtClean="0"/>
              <a:t>CropLife Australia</a:t>
            </a:r>
            <a:endParaRPr lang="en-US" sz="2800" dirty="0"/>
          </a:p>
        </p:txBody>
      </p:sp>
      <p:sp>
        <p:nvSpPr>
          <p:cNvPr id="3" name="Text Placeholder 2"/>
          <p:cNvSpPr>
            <a:spLocks noGrp="1"/>
          </p:cNvSpPr>
          <p:nvPr>
            <p:ph type="body" idx="1"/>
          </p:nvPr>
        </p:nvSpPr>
        <p:spPr>
          <a:xfrm>
            <a:off x="280554" y="4210050"/>
            <a:ext cx="8863446" cy="1178222"/>
          </a:xfrm>
        </p:spPr>
        <p:txBody>
          <a:bodyPr>
            <a:normAutofit/>
          </a:bodyPr>
          <a:lstStyle/>
          <a:p>
            <a:r>
              <a:rPr lang="en-US" sz="2000" b="1" dirty="0">
                <a:solidFill>
                  <a:schemeClr val="tx1"/>
                </a:solidFill>
              </a:rPr>
              <a:t>https://www.croplife.org.au/industry-stewardship/resistance-management/</a:t>
            </a:r>
          </a:p>
        </p:txBody>
      </p:sp>
      <p:pic>
        <p:nvPicPr>
          <p:cNvPr id="4" name="Picture 3"/>
          <p:cNvPicPr>
            <a:picLocks noChangeAspect="1"/>
          </p:cNvPicPr>
          <p:nvPr/>
        </p:nvPicPr>
        <p:blipFill>
          <a:blip r:embed="rId2"/>
          <a:stretch>
            <a:fillRect/>
          </a:stretch>
        </p:blipFill>
        <p:spPr>
          <a:xfrm>
            <a:off x="662660" y="3117841"/>
            <a:ext cx="6447079" cy="1266554"/>
          </a:xfrm>
          <a:prstGeom prst="rect">
            <a:avLst/>
          </a:prstGeom>
        </p:spPr>
      </p:pic>
      <p:sp>
        <p:nvSpPr>
          <p:cNvPr id="6" name="Title 1"/>
          <p:cNvSpPr txBox="1">
            <a:spLocks/>
          </p:cNvSpPr>
          <p:nvPr/>
        </p:nvSpPr>
        <p:spPr>
          <a:xfrm>
            <a:off x="508002" y="3336052"/>
            <a:ext cx="6848762" cy="1267691"/>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accent3">
                    <a:lumMod val="50000"/>
                  </a:schemeClr>
                </a:solidFill>
              </a:rPr>
              <a:t>CropLife Australia-HRMRG content</a:t>
            </a:r>
          </a:p>
        </p:txBody>
      </p:sp>
      <p:sp>
        <p:nvSpPr>
          <p:cNvPr id="7" name="Text Placeholder 2"/>
          <p:cNvSpPr txBox="1">
            <a:spLocks/>
          </p:cNvSpPr>
          <p:nvPr/>
        </p:nvSpPr>
        <p:spPr>
          <a:xfrm>
            <a:off x="115715" y="2127521"/>
            <a:ext cx="3616036" cy="1178222"/>
          </a:xfrm>
          <a:prstGeom prst="rect">
            <a:avLst/>
          </a:prstGeom>
        </p:spPr>
        <p:txBody>
          <a:bodyPr vert="horz" lIns="68580" tIns="34290" rIns="68580" bIns="3429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algn="ctr"/>
            <a:r>
              <a:rPr lang="en-US" sz="2100" b="1" dirty="0">
                <a:solidFill>
                  <a:schemeClr val="tx1"/>
                </a:solidFill>
              </a:rPr>
              <a:t>https://www.croplife.org.au</a:t>
            </a:r>
          </a:p>
        </p:txBody>
      </p:sp>
      <p:pic>
        <p:nvPicPr>
          <p:cNvPr id="8" name="Picture 7"/>
          <p:cNvPicPr>
            <a:picLocks noChangeAspect="1"/>
          </p:cNvPicPr>
          <p:nvPr/>
        </p:nvPicPr>
        <p:blipFill>
          <a:blip r:embed="rId3"/>
          <a:stretch>
            <a:fillRect/>
          </a:stretch>
        </p:blipFill>
        <p:spPr>
          <a:xfrm>
            <a:off x="6501874" y="1490727"/>
            <a:ext cx="2363929" cy="1060796"/>
          </a:xfrm>
          <a:prstGeom prst="rect">
            <a:avLst/>
          </a:prstGeom>
        </p:spPr>
      </p:pic>
      <p:sp>
        <p:nvSpPr>
          <p:cNvPr id="9" name="Title 1"/>
          <p:cNvSpPr txBox="1">
            <a:spLocks/>
          </p:cNvSpPr>
          <p:nvPr/>
        </p:nvSpPr>
        <p:spPr>
          <a:xfrm>
            <a:off x="508001" y="104503"/>
            <a:ext cx="8383154" cy="990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lang="en-AU" sz="3300" b="0" kern="1200" cap="none" baseline="0">
                <a:solidFill>
                  <a:srgbClr val="046A38"/>
                </a:solidFill>
                <a:latin typeface="+mj-lt"/>
                <a:ea typeface="+mj-ea"/>
                <a:cs typeface="+mj-cs"/>
              </a:defRPr>
            </a:lvl1pPr>
          </a:lstStyle>
          <a:p>
            <a:r>
              <a:rPr lang="en-US" sz="4000" dirty="0" smtClean="0"/>
              <a:t>Contact CropLife Australia</a:t>
            </a:r>
            <a:endParaRPr lang="en-US" sz="4000" dirty="0"/>
          </a:p>
        </p:txBody>
      </p:sp>
    </p:spTree>
    <p:extLst>
      <p:ext uri="{BB962C8B-B14F-4D97-AF65-F5344CB8AC3E}">
        <p14:creationId xmlns:p14="http://schemas.microsoft.com/office/powerpoint/2010/main" val="1655561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2016 GRDC Weeds Survey</a:t>
            </a:r>
            <a:endParaRPr lang="en-US" dirty="0"/>
          </a:p>
        </p:txBody>
      </p:sp>
      <p:sp>
        <p:nvSpPr>
          <p:cNvPr id="3" name="Content Placeholder 2"/>
          <p:cNvSpPr>
            <a:spLocks noGrp="1"/>
          </p:cNvSpPr>
          <p:nvPr>
            <p:ph idx="1"/>
          </p:nvPr>
        </p:nvSpPr>
        <p:spPr>
          <a:xfrm>
            <a:off x="457200" y="1143000"/>
            <a:ext cx="8229600" cy="5354782"/>
          </a:xfrm>
        </p:spPr>
        <p:txBody>
          <a:bodyPr>
            <a:normAutofit fontScale="92500"/>
          </a:bodyPr>
          <a:lstStyle/>
          <a:p>
            <a:r>
              <a:rPr lang="en-US" dirty="0" smtClean="0"/>
              <a:t>Surveyed 600 Australian grain growers</a:t>
            </a:r>
          </a:p>
          <a:p>
            <a:r>
              <a:rPr lang="en-US" dirty="0" smtClean="0"/>
              <a:t>Cost of weeds AU$3.3B</a:t>
            </a:r>
          </a:p>
          <a:p>
            <a:r>
              <a:rPr lang="en-US" dirty="0" smtClean="0"/>
              <a:t>Cost of weed control AU$113/ha (all methods)</a:t>
            </a:r>
          </a:p>
          <a:p>
            <a:r>
              <a:rPr lang="en-US" dirty="0" smtClean="0"/>
              <a:t>Cost of IWM practices 18% of the total</a:t>
            </a:r>
          </a:p>
          <a:p>
            <a:r>
              <a:rPr lang="en-US" dirty="0" smtClean="0"/>
              <a:t>92% of growers use min/no tillage prior to sowing</a:t>
            </a:r>
          </a:p>
          <a:p>
            <a:r>
              <a:rPr lang="en-US" dirty="0" smtClean="0"/>
              <a:t>61% of growers use double knock technique</a:t>
            </a:r>
          </a:p>
          <a:p>
            <a:r>
              <a:rPr lang="en-US" dirty="0" smtClean="0"/>
              <a:t>46% of growers narrow windrow burn</a:t>
            </a:r>
          </a:p>
          <a:p>
            <a:r>
              <a:rPr lang="en-US" dirty="0" smtClean="0"/>
              <a:t>64% of growers expect a new herbicide to be available in next 10yrs to control weeds resistant to current herbicides.</a:t>
            </a:r>
            <a:endParaRPr lang="en-US" dirty="0"/>
          </a:p>
        </p:txBody>
      </p:sp>
    </p:spTree>
    <p:extLst>
      <p:ext uri="{BB962C8B-B14F-4D97-AF65-F5344CB8AC3E}">
        <p14:creationId xmlns:p14="http://schemas.microsoft.com/office/powerpoint/2010/main" val="2860626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74638"/>
            <a:ext cx="9029700" cy="1143000"/>
          </a:xfrm>
        </p:spPr>
        <p:txBody>
          <a:bodyPr>
            <a:noAutofit/>
          </a:bodyPr>
          <a:lstStyle/>
          <a:p>
            <a:r>
              <a:rPr lang="en-AU" sz="3600" b="1" dirty="0" smtClean="0"/>
              <a:t>CropLife Australia</a:t>
            </a:r>
            <a:br>
              <a:rPr lang="en-AU" sz="3600" b="1" dirty="0" smtClean="0"/>
            </a:br>
            <a:r>
              <a:rPr lang="en-AU" sz="3600" b="1" dirty="0" smtClean="0"/>
              <a:t>1 </a:t>
            </a:r>
            <a:r>
              <a:rPr lang="en-AU" sz="3600" b="1" dirty="0"/>
              <a:t>organisation representing 20 member companies committed to Australia’s farmers</a:t>
            </a:r>
          </a:p>
        </p:txBody>
      </p:sp>
      <p:pic>
        <p:nvPicPr>
          <p:cNvPr id="3" name="Picture 2"/>
          <p:cNvPicPr>
            <a:picLocks noChangeAspect="1"/>
          </p:cNvPicPr>
          <p:nvPr/>
        </p:nvPicPr>
        <p:blipFill>
          <a:blip r:embed="rId3"/>
          <a:stretch>
            <a:fillRect/>
          </a:stretch>
        </p:blipFill>
        <p:spPr>
          <a:xfrm>
            <a:off x="42284" y="2325745"/>
            <a:ext cx="9101716" cy="3382328"/>
          </a:xfrm>
          <a:prstGeom prst="rect">
            <a:avLst/>
          </a:prstGeom>
        </p:spPr>
      </p:pic>
    </p:spTree>
    <p:extLst>
      <p:ext uri="{BB962C8B-B14F-4D97-AF65-F5344CB8AC3E}">
        <p14:creationId xmlns:p14="http://schemas.microsoft.com/office/powerpoint/2010/main" val="38867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17" y="83706"/>
            <a:ext cx="6447501" cy="990600"/>
          </a:xfrm>
        </p:spPr>
        <p:txBody>
          <a:bodyPr>
            <a:noAutofit/>
          </a:bodyPr>
          <a:lstStyle/>
          <a:p>
            <a:r>
              <a:rPr lang="en-US" sz="3600" b="1" dirty="0" smtClean="0"/>
              <a:t>CropLife Australia </a:t>
            </a:r>
            <a:br>
              <a:rPr lang="en-US" sz="3600" b="1" dirty="0" smtClean="0"/>
            </a:br>
            <a:r>
              <a:rPr lang="en-US" sz="3600" b="1" dirty="0" smtClean="0"/>
              <a:t>11 HRMRG Members </a:t>
            </a:r>
            <a:endParaRPr lang="en-US" sz="3600" b="1" dirty="0"/>
          </a:p>
        </p:txBody>
      </p:sp>
      <p:pic>
        <p:nvPicPr>
          <p:cNvPr id="4" name="Content Placeholder 3"/>
          <p:cNvPicPr>
            <a:picLocks noGrp="1" noChangeAspect="1"/>
          </p:cNvPicPr>
          <p:nvPr>
            <p:ph idx="1"/>
          </p:nvPr>
        </p:nvPicPr>
        <p:blipFill>
          <a:blip r:embed="rId2"/>
          <a:stretch>
            <a:fillRect/>
          </a:stretch>
        </p:blipFill>
        <p:spPr>
          <a:xfrm>
            <a:off x="430302" y="1601606"/>
            <a:ext cx="1722623" cy="861312"/>
          </a:xfrm>
          <a:prstGeom prst="rect">
            <a:avLst/>
          </a:prstGeom>
        </p:spPr>
      </p:pic>
      <p:pic>
        <p:nvPicPr>
          <p:cNvPr id="5" name="Picture 4"/>
          <p:cNvPicPr>
            <a:picLocks noChangeAspect="1"/>
          </p:cNvPicPr>
          <p:nvPr/>
        </p:nvPicPr>
        <p:blipFill>
          <a:blip r:embed="rId3"/>
          <a:stretch>
            <a:fillRect/>
          </a:stretch>
        </p:blipFill>
        <p:spPr>
          <a:xfrm>
            <a:off x="2656048" y="1601606"/>
            <a:ext cx="2168963" cy="910965"/>
          </a:xfrm>
          <a:prstGeom prst="rect">
            <a:avLst/>
          </a:prstGeom>
        </p:spPr>
      </p:pic>
      <p:pic>
        <p:nvPicPr>
          <p:cNvPr id="6" name="Picture 5"/>
          <p:cNvPicPr>
            <a:picLocks noChangeAspect="1"/>
          </p:cNvPicPr>
          <p:nvPr/>
        </p:nvPicPr>
        <p:blipFill>
          <a:blip r:embed="rId4"/>
          <a:stretch>
            <a:fillRect/>
          </a:stretch>
        </p:blipFill>
        <p:spPr>
          <a:xfrm>
            <a:off x="5065124" y="1798924"/>
            <a:ext cx="3560880" cy="516328"/>
          </a:xfrm>
          <a:prstGeom prst="rect">
            <a:avLst/>
          </a:prstGeom>
        </p:spPr>
      </p:pic>
      <p:pic>
        <p:nvPicPr>
          <p:cNvPr id="7" name="Picture 6"/>
          <p:cNvPicPr>
            <a:picLocks noChangeAspect="1"/>
          </p:cNvPicPr>
          <p:nvPr/>
        </p:nvPicPr>
        <p:blipFill>
          <a:blip r:embed="rId5"/>
          <a:stretch>
            <a:fillRect/>
          </a:stretch>
        </p:blipFill>
        <p:spPr>
          <a:xfrm>
            <a:off x="2005446" y="5479849"/>
            <a:ext cx="1768880" cy="574887"/>
          </a:xfrm>
          <a:prstGeom prst="rect">
            <a:avLst/>
          </a:prstGeom>
        </p:spPr>
      </p:pic>
      <p:pic>
        <p:nvPicPr>
          <p:cNvPr id="8" name="Picture 7"/>
          <p:cNvPicPr>
            <a:picLocks noChangeAspect="1"/>
          </p:cNvPicPr>
          <p:nvPr/>
        </p:nvPicPr>
        <p:blipFill>
          <a:blip r:embed="rId6"/>
          <a:stretch>
            <a:fillRect/>
          </a:stretch>
        </p:blipFill>
        <p:spPr>
          <a:xfrm>
            <a:off x="5146961" y="3991735"/>
            <a:ext cx="2628734" cy="862553"/>
          </a:xfrm>
          <a:prstGeom prst="rect">
            <a:avLst/>
          </a:prstGeom>
        </p:spPr>
      </p:pic>
      <p:pic>
        <p:nvPicPr>
          <p:cNvPr id="9" name="Picture 8"/>
          <p:cNvPicPr>
            <a:picLocks noChangeAspect="1"/>
          </p:cNvPicPr>
          <p:nvPr/>
        </p:nvPicPr>
        <p:blipFill>
          <a:blip r:embed="rId7"/>
          <a:stretch>
            <a:fillRect/>
          </a:stretch>
        </p:blipFill>
        <p:spPr>
          <a:xfrm>
            <a:off x="216389" y="3991735"/>
            <a:ext cx="1789057" cy="885584"/>
          </a:xfrm>
          <a:prstGeom prst="rect">
            <a:avLst/>
          </a:prstGeom>
        </p:spPr>
      </p:pic>
      <p:pic>
        <p:nvPicPr>
          <p:cNvPr id="11" name="Picture 10"/>
          <p:cNvPicPr>
            <a:picLocks noChangeAspect="1"/>
          </p:cNvPicPr>
          <p:nvPr/>
        </p:nvPicPr>
        <p:blipFill>
          <a:blip r:embed="rId8"/>
          <a:stretch>
            <a:fillRect/>
          </a:stretch>
        </p:blipFill>
        <p:spPr>
          <a:xfrm>
            <a:off x="430302" y="2873083"/>
            <a:ext cx="2045542" cy="807989"/>
          </a:xfrm>
          <a:prstGeom prst="rect">
            <a:avLst/>
          </a:prstGeom>
        </p:spPr>
      </p:pic>
      <p:pic>
        <p:nvPicPr>
          <p:cNvPr id="13" name="Picture 12"/>
          <p:cNvPicPr>
            <a:picLocks noChangeAspect="1"/>
          </p:cNvPicPr>
          <p:nvPr/>
        </p:nvPicPr>
        <p:blipFill>
          <a:blip r:embed="rId9"/>
          <a:stretch>
            <a:fillRect/>
          </a:stretch>
        </p:blipFill>
        <p:spPr>
          <a:xfrm>
            <a:off x="2797794" y="2952667"/>
            <a:ext cx="2027217" cy="569044"/>
          </a:xfrm>
          <a:prstGeom prst="rect">
            <a:avLst/>
          </a:prstGeom>
        </p:spPr>
      </p:pic>
      <p:pic>
        <p:nvPicPr>
          <p:cNvPr id="14" name="Picture 13"/>
          <p:cNvPicPr>
            <a:picLocks noChangeAspect="1"/>
          </p:cNvPicPr>
          <p:nvPr/>
        </p:nvPicPr>
        <p:blipFill>
          <a:blip r:embed="rId10"/>
          <a:stretch>
            <a:fillRect/>
          </a:stretch>
        </p:blipFill>
        <p:spPr>
          <a:xfrm>
            <a:off x="5146961" y="2952667"/>
            <a:ext cx="3397207" cy="458623"/>
          </a:xfrm>
          <a:prstGeom prst="rect">
            <a:avLst/>
          </a:prstGeom>
        </p:spPr>
      </p:pic>
      <p:pic>
        <p:nvPicPr>
          <p:cNvPr id="15" name="Picture 14"/>
          <p:cNvPicPr>
            <a:picLocks noChangeAspect="1"/>
          </p:cNvPicPr>
          <p:nvPr/>
        </p:nvPicPr>
        <p:blipFill>
          <a:blip r:embed="rId11"/>
          <a:stretch>
            <a:fillRect/>
          </a:stretch>
        </p:blipFill>
        <p:spPr>
          <a:xfrm>
            <a:off x="2540257" y="3680346"/>
            <a:ext cx="2400544" cy="1236280"/>
          </a:xfrm>
          <a:prstGeom prst="rect">
            <a:avLst/>
          </a:prstGeom>
        </p:spPr>
      </p:pic>
      <p:pic>
        <p:nvPicPr>
          <p:cNvPr id="17" name="Picture 16"/>
          <p:cNvPicPr>
            <a:picLocks noChangeAspect="1"/>
          </p:cNvPicPr>
          <p:nvPr/>
        </p:nvPicPr>
        <p:blipFill>
          <a:blip r:embed="rId12"/>
          <a:stretch>
            <a:fillRect/>
          </a:stretch>
        </p:blipFill>
        <p:spPr>
          <a:xfrm>
            <a:off x="3953877" y="5136507"/>
            <a:ext cx="2670014" cy="1014606"/>
          </a:xfrm>
          <a:prstGeom prst="rect">
            <a:avLst/>
          </a:prstGeom>
        </p:spPr>
      </p:pic>
    </p:spTree>
    <p:extLst>
      <p:ext uri="{BB962C8B-B14F-4D97-AF65-F5344CB8AC3E}">
        <p14:creationId xmlns:p14="http://schemas.microsoft.com/office/powerpoint/2010/main" val="2930102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t>CropLife takes a whole-of-life cycle approach to stewardship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337" y="3387479"/>
            <a:ext cx="8530310" cy="24903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64" y="1630603"/>
            <a:ext cx="8581294" cy="1756876"/>
          </a:xfrm>
          <a:prstGeom prst="rect">
            <a:avLst/>
          </a:prstGeom>
        </p:spPr>
      </p:pic>
    </p:spTree>
    <p:extLst>
      <p:ext uri="{BB962C8B-B14F-4D97-AF65-F5344CB8AC3E}">
        <p14:creationId xmlns:p14="http://schemas.microsoft.com/office/powerpoint/2010/main" val="1966039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20" y="0"/>
            <a:ext cx="7858962" cy="990600"/>
          </a:xfrm>
        </p:spPr>
        <p:txBody>
          <a:bodyPr>
            <a:normAutofit fontScale="90000"/>
          </a:bodyPr>
          <a:lstStyle/>
          <a:p>
            <a:r>
              <a:rPr lang="en-US" dirty="0" smtClean="0"/>
              <a:t>Australian HRMRG – Key Milestones</a:t>
            </a:r>
            <a:endParaRPr lang="en-US" dirty="0"/>
          </a:p>
        </p:txBody>
      </p:sp>
      <p:sp>
        <p:nvSpPr>
          <p:cNvPr id="3" name="Content Placeholder 2"/>
          <p:cNvSpPr>
            <a:spLocks noGrp="1"/>
          </p:cNvSpPr>
          <p:nvPr>
            <p:ph idx="1"/>
          </p:nvPr>
        </p:nvSpPr>
        <p:spPr>
          <a:xfrm>
            <a:off x="441051" y="1095702"/>
            <a:ext cx="8521700" cy="2910580"/>
          </a:xfrm>
        </p:spPr>
        <p:txBody>
          <a:bodyPr>
            <a:noAutofit/>
          </a:bodyPr>
          <a:lstStyle/>
          <a:p>
            <a:r>
              <a:rPr lang="en-US" sz="2100" b="1" dirty="0" smtClean="0"/>
              <a:t>Herbicide resistance first reported in SA &amp; WA in (1982) (</a:t>
            </a:r>
            <a:r>
              <a:rPr lang="en-US" sz="2100" b="1" i="1" dirty="0" smtClean="0"/>
              <a:t>Lolium rigidum</a:t>
            </a:r>
            <a:r>
              <a:rPr lang="en-US" sz="2100" b="1" dirty="0" smtClean="0"/>
              <a:t>)</a:t>
            </a:r>
          </a:p>
          <a:p>
            <a:endParaRPr lang="en-US" sz="2100" b="1" dirty="0" smtClean="0"/>
          </a:p>
          <a:p>
            <a:r>
              <a:rPr lang="en-US" sz="2100" b="1" dirty="0" smtClean="0"/>
              <a:t>Australian </a:t>
            </a:r>
            <a:r>
              <a:rPr lang="en-US" sz="2100" b="1" dirty="0"/>
              <a:t>HRAC established in </a:t>
            </a:r>
            <a:r>
              <a:rPr lang="en-US" sz="2100" b="1" dirty="0" smtClean="0"/>
              <a:t>(1986</a:t>
            </a:r>
            <a:r>
              <a:rPr lang="en-US" sz="2100" b="1" dirty="0" smtClean="0"/>
              <a:t>). Group meets face to face annually and deals with other issues via email throughout the year.</a:t>
            </a:r>
            <a:endParaRPr lang="en-US" sz="2100" b="1" dirty="0"/>
          </a:p>
          <a:p>
            <a:endParaRPr lang="en-US" sz="2100" b="1" dirty="0"/>
          </a:p>
          <a:p>
            <a:r>
              <a:rPr lang="en-US" sz="2100" b="1" dirty="0"/>
              <a:t>Australia - First country in the world (1992) to introduce mandatory herbicide </a:t>
            </a:r>
            <a:r>
              <a:rPr lang="en-US" sz="2100" b="1" dirty="0" smtClean="0"/>
              <a:t>MOA </a:t>
            </a:r>
            <a:r>
              <a:rPr lang="en-US" sz="2100" b="1" dirty="0"/>
              <a:t>classification on every herbicide </a:t>
            </a:r>
            <a:r>
              <a:rPr lang="en-US" sz="2100" b="1" dirty="0" smtClean="0"/>
              <a:t>label.</a:t>
            </a:r>
          </a:p>
          <a:p>
            <a:endParaRPr lang="en-US" sz="2100" b="1" dirty="0"/>
          </a:p>
          <a:p>
            <a:r>
              <a:rPr lang="en-US" sz="2100" b="1" dirty="0" smtClean="0"/>
              <a:t>Australia first country in the world to report glyphosate resistance in Vic &amp; NSW (</a:t>
            </a:r>
            <a:r>
              <a:rPr lang="en-US" sz="2100" b="1" dirty="0"/>
              <a:t>1996) (Lolium rigidum)</a:t>
            </a:r>
          </a:p>
          <a:p>
            <a:endParaRPr lang="en-US" sz="2100" b="1" dirty="0"/>
          </a:p>
          <a:p>
            <a:r>
              <a:rPr lang="en-US" sz="2100" b="1" dirty="0"/>
              <a:t>Australian herbicide MOA classification system was revised in </a:t>
            </a:r>
            <a:r>
              <a:rPr lang="en-US" sz="2100" b="1" dirty="0" smtClean="0"/>
              <a:t>(1997) </a:t>
            </a:r>
            <a:r>
              <a:rPr lang="en-US" sz="2100" b="1" dirty="0" smtClean="0"/>
              <a:t>(first </a:t>
            </a:r>
            <a:r>
              <a:rPr lang="en-US" sz="2100" b="1" dirty="0" smtClean="0"/>
              <a:t>revision since </a:t>
            </a:r>
            <a:r>
              <a:rPr lang="en-US" sz="2100" b="1" dirty="0" smtClean="0"/>
              <a:t>introduction </a:t>
            </a:r>
            <a:r>
              <a:rPr lang="en-US" sz="2100" b="1" dirty="0" smtClean="0"/>
              <a:t>in 1992) to </a:t>
            </a:r>
            <a:r>
              <a:rPr lang="en-US" sz="2100" b="1" dirty="0"/>
              <a:t>more accurately reflect </a:t>
            </a:r>
            <a:r>
              <a:rPr lang="en-US" sz="2100" b="1" dirty="0" smtClean="0"/>
              <a:t>all MOA groups and where possible align with HRAC groupings.</a:t>
            </a:r>
            <a:endParaRPr lang="en-US" sz="2100" b="1" dirty="0"/>
          </a:p>
        </p:txBody>
      </p:sp>
    </p:spTree>
    <p:extLst>
      <p:ext uri="{BB962C8B-B14F-4D97-AF65-F5344CB8AC3E}">
        <p14:creationId xmlns:p14="http://schemas.microsoft.com/office/powerpoint/2010/main" val="1356303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8" y="-249382"/>
            <a:ext cx="8229600" cy="1143000"/>
          </a:xfrm>
        </p:spPr>
        <p:txBody>
          <a:bodyPr/>
          <a:lstStyle/>
          <a:p>
            <a:r>
              <a:rPr lang="en-US" dirty="0" smtClean="0"/>
              <a:t>Australian HRMRG - Charter</a:t>
            </a:r>
            <a:endParaRPr lang="en-US" dirty="0"/>
          </a:p>
        </p:txBody>
      </p:sp>
      <p:sp>
        <p:nvSpPr>
          <p:cNvPr id="3" name="Content Placeholder 2"/>
          <p:cNvSpPr>
            <a:spLocks noGrp="1"/>
          </p:cNvSpPr>
          <p:nvPr>
            <p:ph idx="1"/>
          </p:nvPr>
        </p:nvSpPr>
        <p:spPr>
          <a:xfrm>
            <a:off x="41562" y="630382"/>
            <a:ext cx="8811491" cy="4525963"/>
          </a:xfrm>
        </p:spPr>
        <p:txBody>
          <a:bodyPr>
            <a:noAutofit/>
          </a:bodyPr>
          <a:lstStyle/>
          <a:p>
            <a:pPr marL="0" indent="0">
              <a:buNone/>
            </a:pPr>
            <a:r>
              <a:rPr lang="en-US" sz="1600" dirty="0"/>
              <a:t>The Herbicide Resistance Management Review Group </a:t>
            </a:r>
            <a:r>
              <a:rPr lang="en-US" sz="1600" b="1" dirty="0"/>
              <a:t>(HRMRG) is a technical working group </a:t>
            </a:r>
            <a:r>
              <a:rPr lang="en-US" sz="1600" dirty="0"/>
              <a:t>of CropLife Australia, consisting of member company representatives, established </a:t>
            </a:r>
            <a:r>
              <a:rPr lang="en-US" sz="1600" b="1" dirty="0"/>
              <a:t>to provide advice to the agriculture industry on herbicide resistance issues. </a:t>
            </a:r>
          </a:p>
          <a:p>
            <a:r>
              <a:rPr lang="en-US" sz="1600" b="1" dirty="0"/>
              <a:t>The </a:t>
            </a:r>
            <a:r>
              <a:rPr lang="en-US" sz="1600" b="1" dirty="0" smtClean="0"/>
              <a:t>HRMRG </a:t>
            </a:r>
            <a:r>
              <a:rPr lang="en-US" sz="1600" b="1" dirty="0" smtClean="0"/>
              <a:t>is to update </a:t>
            </a:r>
            <a:r>
              <a:rPr lang="en-US" sz="1600" b="1" dirty="0"/>
              <a:t>annual herbicide resistance management strategies, herbicide mode of action </a:t>
            </a:r>
            <a:r>
              <a:rPr lang="en-US" sz="1600" b="1" dirty="0" smtClean="0"/>
              <a:t>list </a:t>
            </a:r>
            <a:r>
              <a:rPr lang="en-US" sz="1600" b="1" dirty="0"/>
              <a:t>and list of herbicide resistant weeds for use by industry, educators and farmers</a:t>
            </a:r>
            <a:r>
              <a:rPr lang="en-US" sz="1600" dirty="0"/>
              <a:t>. </a:t>
            </a:r>
            <a:endParaRPr lang="en-US" sz="1600" dirty="0" smtClean="0"/>
          </a:p>
          <a:p>
            <a:pPr marL="0" indent="0">
              <a:buNone/>
            </a:pPr>
            <a:r>
              <a:rPr lang="en-US" sz="1600" dirty="0" smtClean="0"/>
              <a:t>Key </a:t>
            </a:r>
            <a:r>
              <a:rPr lang="en-US" sz="1600" dirty="0"/>
              <a:t>objectives of the group are to:</a:t>
            </a:r>
          </a:p>
          <a:p>
            <a:r>
              <a:rPr lang="en-US" sz="1600" b="1" dirty="0" smtClean="0"/>
              <a:t>Monitor </a:t>
            </a:r>
            <a:r>
              <a:rPr lang="en-US" sz="1600" b="1" dirty="0"/>
              <a:t>and review the status of herbicide resistance in Australia</a:t>
            </a:r>
            <a:r>
              <a:rPr lang="en-US" sz="1600" dirty="0"/>
              <a:t>, consulting with relevant external expert bodies, including private researchers, advisers and grower industry representatives, as required.</a:t>
            </a:r>
          </a:p>
          <a:p>
            <a:r>
              <a:rPr lang="en-US" sz="1600" b="1" dirty="0" smtClean="0"/>
              <a:t>Liaise </a:t>
            </a:r>
            <a:r>
              <a:rPr lang="en-US" sz="1600" b="1" dirty="0"/>
              <a:t>with </a:t>
            </a:r>
            <a:r>
              <a:rPr lang="en-US" sz="1600" dirty="0"/>
              <a:t>the international Herbicide Resistance Action Committee (HRAC), the Australian Pesticides and Veterinary Medicines Authority (APVMA), Australian Glyphosate Sustainability Working Group and other </a:t>
            </a:r>
            <a:r>
              <a:rPr lang="en-US" sz="1600" b="1" dirty="0"/>
              <a:t>key bodies on herbicide resistance issues</a:t>
            </a:r>
            <a:r>
              <a:rPr lang="en-US" sz="1600" dirty="0"/>
              <a:t>.</a:t>
            </a:r>
          </a:p>
          <a:p>
            <a:r>
              <a:rPr lang="en-US" sz="1600" b="1" dirty="0" smtClean="0"/>
              <a:t>Review </a:t>
            </a:r>
            <a:r>
              <a:rPr lang="en-US" sz="1600" b="1" dirty="0"/>
              <a:t>and classify new herbicides according to their mode of action</a:t>
            </a:r>
            <a:r>
              <a:rPr lang="en-US" sz="1600" dirty="0"/>
              <a:t>.</a:t>
            </a:r>
          </a:p>
          <a:p>
            <a:r>
              <a:rPr lang="en-US" sz="1600" b="1" dirty="0" smtClean="0"/>
              <a:t>Align </a:t>
            </a:r>
            <a:r>
              <a:rPr lang="en-US" sz="1600" b="1" dirty="0" smtClean="0"/>
              <a:t>MOA </a:t>
            </a:r>
            <a:r>
              <a:rPr lang="en-US" sz="1600" b="1" dirty="0"/>
              <a:t>classification with HRAC groupings</a:t>
            </a:r>
            <a:r>
              <a:rPr lang="en-US" sz="1600" dirty="0"/>
              <a:t>.</a:t>
            </a:r>
          </a:p>
          <a:p>
            <a:r>
              <a:rPr lang="en-US" sz="1600" b="1" dirty="0" smtClean="0"/>
              <a:t>Identify </a:t>
            </a:r>
            <a:r>
              <a:rPr lang="en-US" sz="1600" b="1" dirty="0"/>
              <a:t>and agree on resistance risk associated with specific weeds, herbicide modes of action, application methods and use patterns.</a:t>
            </a:r>
          </a:p>
          <a:p>
            <a:r>
              <a:rPr lang="en-US" sz="1600" b="1" dirty="0" smtClean="0"/>
              <a:t>Proactively </a:t>
            </a:r>
            <a:r>
              <a:rPr lang="en-US" sz="1600" b="1" dirty="0"/>
              <a:t>propose, review and agree on herbicide resistance management strategies </a:t>
            </a:r>
            <a:r>
              <a:rPr lang="en-US" sz="1600" dirty="0"/>
              <a:t>to preserve strategic herbicide active ingredients or chemical groups where resistance has been identified or is considered a risk.</a:t>
            </a:r>
          </a:p>
          <a:p>
            <a:r>
              <a:rPr lang="en-US" sz="1600" b="1" dirty="0" smtClean="0"/>
              <a:t>Update </a:t>
            </a:r>
            <a:r>
              <a:rPr lang="en-US" sz="1600" b="1" dirty="0"/>
              <a:t>resistance management strategies for specific crop and </a:t>
            </a:r>
            <a:r>
              <a:rPr lang="en-US" sz="1600" b="1" dirty="0" smtClean="0"/>
              <a:t>weed </a:t>
            </a:r>
            <a:r>
              <a:rPr lang="en-US" sz="1600" b="1" dirty="0"/>
              <a:t>situations as herbicides with alternate modes of action are registered for use, or proposed for registration</a:t>
            </a:r>
            <a:r>
              <a:rPr lang="en-US" sz="1600" dirty="0"/>
              <a:t>.</a:t>
            </a:r>
          </a:p>
          <a:p>
            <a:r>
              <a:rPr lang="en-US" sz="1600" b="1" dirty="0" smtClean="0"/>
              <a:t>Propose herbicide Mode </a:t>
            </a:r>
            <a:r>
              <a:rPr lang="en-US" sz="1600" b="1" dirty="0"/>
              <a:t>of Action labelling to the APVMA.</a:t>
            </a:r>
          </a:p>
        </p:txBody>
      </p:sp>
    </p:spTree>
    <p:extLst>
      <p:ext uri="{BB962C8B-B14F-4D97-AF65-F5344CB8AC3E}">
        <p14:creationId xmlns:p14="http://schemas.microsoft.com/office/powerpoint/2010/main" val="355501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93" y="0"/>
            <a:ext cx="8229600" cy="1143000"/>
          </a:xfrm>
        </p:spPr>
        <p:txBody>
          <a:bodyPr>
            <a:normAutofit fontScale="90000"/>
          </a:bodyPr>
          <a:lstStyle/>
          <a:p>
            <a:r>
              <a:rPr lang="en-US" sz="4000" b="1" dirty="0"/>
              <a:t>Resistance Management Strategies</a:t>
            </a:r>
            <a:r>
              <a:rPr lang="en-US" b="1" dirty="0">
                <a:solidFill>
                  <a:srgbClr val="00703C"/>
                </a:solidFill>
                <a:latin typeface="Cambria" panose="02040503050406030204" pitchFamily="18" charset="0"/>
              </a:rPr>
              <a:t/>
            </a:r>
            <a:br>
              <a:rPr lang="en-US" b="1" dirty="0">
                <a:solidFill>
                  <a:srgbClr val="00703C"/>
                </a:solidFill>
                <a:latin typeface="Cambria" panose="02040503050406030204" pitchFamily="18" charset="0"/>
              </a:rPr>
            </a:br>
            <a:endParaRPr lang="en-AU" dirty="0"/>
          </a:p>
        </p:txBody>
      </p:sp>
      <p:pic>
        <p:nvPicPr>
          <p:cNvPr id="4" name="Content Placeholder 3"/>
          <p:cNvPicPr>
            <a:picLocks noGrp="1" noChangeAspect="1"/>
          </p:cNvPicPr>
          <p:nvPr>
            <p:ph idx="1"/>
          </p:nvPr>
        </p:nvPicPr>
        <p:blipFill>
          <a:blip r:embed="rId2"/>
          <a:stretch>
            <a:fillRect/>
          </a:stretch>
        </p:blipFill>
        <p:spPr>
          <a:xfrm>
            <a:off x="-240806" y="405246"/>
            <a:ext cx="9878888" cy="6203372"/>
          </a:xfrm>
          <a:prstGeom prst="rect">
            <a:avLst/>
          </a:prstGeom>
        </p:spPr>
      </p:pic>
    </p:spTree>
    <p:extLst>
      <p:ext uri="{BB962C8B-B14F-4D97-AF65-F5344CB8AC3E}">
        <p14:creationId xmlns:p14="http://schemas.microsoft.com/office/powerpoint/2010/main" val="1054735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hem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heme 2015" id="{EC7211F7-696E-42DA-87D1-F6578F6D4877}" vid="{674C5FED-B883-44F7-A1EC-B08C0BECA0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2907</TotalTime>
  <Words>1000</Words>
  <Application>Microsoft Office PowerPoint</Application>
  <PresentationFormat>On-screen Show (4:3)</PresentationFormat>
  <Paragraphs>109</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Wingdings 3</vt:lpstr>
      <vt:lpstr>Powerpoint theme 2015</vt:lpstr>
      <vt:lpstr> Global HRAC Meeting – Denver May 2017  CropLife Australia  Herbicide Resistance Management Review Group (HRMRG) </vt:lpstr>
      <vt:lpstr>Australian Situation</vt:lpstr>
      <vt:lpstr>2016 GRDC Weeds Survey</vt:lpstr>
      <vt:lpstr>CropLife Australia 1 organisation representing 20 member companies committed to Australia’s farmers</vt:lpstr>
      <vt:lpstr>CropLife Australia  11 HRMRG Members </vt:lpstr>
      <vt:lpstr>CropLife takes a whole-of-life cycle approach to stewardship</vt:lpstr>
      <vt:lpstr>Australian HRMRG – Key Milestones</vt:lpstr>
      <vt:lpstr>Australian HRMRG - Charter</vt:lpstr>
      <vt:lpstr>Resistance Management Strategies </vt:lpstr>
      <vt:lpstr>Resistance Management Strategies</vt:lpstr>
      <vt:lpstr>Australian Herbicide MOA Table</vt:lpstr>
      <vt:lpstr>Australian Resistance Management Strategies</vt:lpstr>
      <vt:lpstr>PowerPoint Presentation</vt:lpstr>
      <vt:lpstr>List of herbicide resistant weeds - Dicots</vt:lpstr>
      <vt:lpstr>What is HRMRG currently working on?</vt:lpstr>
      <vt:lpstr>Current state of herbicide resistance in Australia - May 2017</vt:lpstr>
      <vt:lpstr>Most problematic herbicide resistant weed species in Australia - May 2017</vt:lpstr>
      <vt:lpstr>Extent of resistance to herbicides in annual ryegrass in SA and VIC</vt:lpstr>
      <vt:lpstr>What does the Australian HRMRG want from Global HRAC?</vt:lpstr>
      <vt:lpstr>Australian HRMRG – Key Collaborators</vt:lpstr>
      <vt:lpstr>CropLife Australia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keeping a proven safe, nationally harmonised agchem regulatory system</dc:title>
  <dc:creator>Jaelle Bajada</dc:creator>
  <cp:lastModifiedBy>Sabeeney Jason AUSY</cp:lastModifiedBy>
  <cp:revision>172</cp:revision>
  <cp:lastPrinted>2017-03-05T22:19:36Z</cp:lastPrinted>
  <dcterms:created xsi:type="dcterms:W3CDTF">2016-07-27T02:52:42Z</dcterms:created>
  <dcterms:modified xsi:type="dcterms:W3CDTF">2017-05-11T21:52:21Z</dcterms:modified>
</cp:coreProperties>
</file>