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58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19267"/>
            <a:ext cx="12192000" cy="2404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85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578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94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19267"/>
            <a:ext cx="12192000" cy="2404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87397" y="0"/>
            <a:ext cx="1504603" cy="79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71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62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0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996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923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4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11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82102" y="-27924"/>
            <a:ext cx="1609898" cy="8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85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A2E40-2E32-452D-AFE4-A14C956201CE}" type="datetimeFigureOut">
              <a:rPr lang="fr-BE" smtClean="0"/>
              <a:t>9/05/2017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4A80-A895-4EDA-8532-CBC743E4A02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46612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err="1"/>
              <a:t>European</a:t>
            </a:r>
            <a:r>
              <a:rPr lang="fr-BE" dirty="0"/>
              <a:t> HRAC</a:t>
            </a:r>
            <a:br>
              <a:rPr lang="fr-BE" dirty="0"/>
            </a:b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/>
              <a:t>Marc Bonnet</a:t>
            </a:r>
          </a:p>
          <a:p>
            <a:r>
              <a:rPr lang="fr-BE" dirty="0"/>
              <a:t>on </a:t>
            </a:r>
            <a:r>
              <a:rPr lang="fr-BE" dirty="0" err="1"/>
              <a:t>behalf</a:t>
            </a:r>
            <a:r>
              <a:rPr lang="fr-BE" dirty="0"/>
              <a:t> of EHRAC team</a:t>
            </a:r>
          </a:p>
        </p:txBody>
      </p:sp>
    </p:spTree>
    <p:extLst>
      <p:ext uri="{BB962C8B-B14F-4D97-AF65-F5344CB8AC3E}">
        <p14:creationId xmlns:p14="http://schemas.microsoft.com/office/powerpoint/2010/main" val="137066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European</a:t>
            </a:r>
            <a:r>
              <a:rPr lang="fr-BE" dirty="0"/>
              <a:t> HRAC - </a:t>
            </a:r>
            <a:r>
              <a:rPr lang="fr-BE" dirty="0" err="1"/>
              <a:t>Members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55000" lnSpcReduction="20000"/>
          </a:bodyPr>
          <a:lstStyle/>
          <a:p>
            <a:r>
              <a:rPr lang="fr-BE" dirty="0"/>
              <a:t>Matt Cordingley, 		</a:t>
            </a:r>
            <a:r>
              <a:rPr lang="fr-BE" dirty="0" err="1"/>
              <a:t>Syngenta</a:t>
            </a:r>
            <a:endParaRPr lang="fr-BE" dirty="0"/>
          </a:p>
          <a:p>
            <a:r>
              <a:rPr lang="fr-BE" dirty="0"/>
              <a:t>Pierre Creange, 		Bayer </a:t>
            </a:r>
            <a:r>
              <a:rPr lang="fr-BE" dirty="0" err="1"/>
              <a:t>CropScience</a:t>
            </a:r>
            <a:endParaRPr lang="fr-BE" dirty="0"/>
          </a:p>
          <a:p>
            <a:r>
              <a:rPr lang="fr-BE" dirty="0"/>
              <a:t>John Edmonds, 		</a:t>
            </a:r>
            <a:r>
              <a:rPr lang="fr-BE" dirty="0" err="1"/>
              <a:t>Gowan</a:t>
            </a:r>
            <a:endParaRPr lang="fr-BE" dirty="0"/>
          </a:p>
          <a:p>
            <a:r>
              <a:rPr lang="fr-BE" dirty="0"/>
              <a:t>Barrie Hunt, 		Monsanto</a:t>
            </a:r>
          </a:p>
          <a:p>
            <a:r>
              <a:rPr lang="fr-BE" dirty="0"/>
              <a:t>Alan Porter, 		(</a:t>
            </a:r>
            <a:r>
              <a:rPr lang="fr-BE" b="1" dirty="0" err="1"/>
              <a:t>Coordinator</a:t>
            </a:r>
            <a:r>
              <a:rPr lang="fr-BE" dirty="0"/>
              <a:t>)</a:t>
            </a:r>
          </a:p>
          <a:p>
            <a:r>
              <a:rPr lang="fr-BE" dirty="0"/>
              <a:t>Marisa Salas, 		</a:t>
            </a:r>
            <a:r>
              <a:rPr lang="fr-BE" dirty="0" err="1"/>
              <a:t>DuPont</a:t>
            </a:r>
            <a:r>
              <a:rPr lang="fr-BE" dirty="0"/>
              <a:t> (</a:t>
            </a:r>
            <a:r>
              <a:rPr lang="fr-BE" b="1" dirty="0"/>
              <a:t>Chair</a:t>
            </a:r>
            <a:r>
              <a:rPr lang="fr-BE" dirty="0"/>
              <a:t>)</a:t>
            </a:r>
          </a:p>
          <a:p>
            <a:r>
              <a:rPr lang="fr-BE" dirty="0"/>
              <a:t>Marine Djeddah, 		</a:t>
            </a:r>
            <a:r>
              <a:rPr lang="fr-BE" dirty="0" err="1"/>
              <a:t>Adama</a:t>
            </a:r>
            <a:endParaRPr lang="fr-BE" dirty="0"/>
          </a:p>
          <a:p>
            <a:r>
              <a:rPr lang="fr-BE" dirty="0"/>
              <a:t>Simon Moyal, 		</a:t>
            </a:r>
            <a:r>
              <a:rPr lang="fr-BE" dirty="0" err="1"/>
              <a:t>Nufarm</a:t>
            </a:r>
            <a:endParaRPr lang="fr-BE" dirty="0"/>
          </a:p>
          <a:p>
            <a:r>
              <a:rPr lang="fr-BE" dirty="0"/>
              <a:t>Anne Thompson, 		Dow </a:t>
            </a:r>
            <a:r>
              <a:rPr lang="fr-BE" dirty="0" err="1"/>
              <a:t>AgroSciences</a:t>
            </a:r>
            <a:endParaRPr lang="fr-BE" dirty="0"/>
          </a:p>
          <a:p>
            <a:r>
              <a:rPr lang="fr-BE" dirty="0"/>
              <a:t>Hubert </a:t>
            </a:r>
            <a:r>
              <a:rPr lang="fr-BE" dirty="0" err="1"/>
              <a:t>Menne</a:t>
            </a:r>
            <a:r>
              <a:rPr lang="fr-BE" dirty="0"/>
              <a:t>, 		Bayer </a:t>
            </a:r>
            <a:r>
              <a:rPr lang="fr-BE" dirty="0" err="1"/>
              <a:t>CropScience</a:t>
            </a:r>
            <a:endParaRPr lang="fr-BE" dirty="0"/>
          </a:p>
          <a:p>
            <a:r>
              <a:rPr lang="fr-BE" dirty="0"/>
              <a:t>Bernd Sievernich, 		BASF</a:t>
            </a:r>
          </a:p>
          <a:p>
            <a:r>
              <a:rPr lang="fr-BE" dirty="0"/>
              <a:t>David Hennens, 		FMC</a:t>
            </a:r>
          </a:p>
          <a:p>
            <a:r>
              <a:rPr lang="fr-BE" dirty="0"/>
              <a:t>Don Pendergrast, 		Arysta </a:t>
            </a:r>
            <a:r>
              <a:rPr lang="fr-BE" dirty="0" err="1"/>
              <a:t>LifeScience</a:t>
            </a:r>
            <a:endParaRPr lang="fr-BE" dirty="0"/>
          </a:p>
          <a:p>
            <a:r>
              <a:rPr lang="fr-BE" dirty="0"/>
              <a:t>Marc </a:t>
            </a:r>
            <a:r>
              <a:rPr lang="fr-BE" dirty="0" err="1"/>
              <a:t>Bonnet,</a:t>
            </a:r>
            <a:r>
              <a:rPr lang="fr-BE" dirty="0"/>
              <a:t> 		Arysta </a:t>
            </a:r>
            <a:r>
              <a:rPr lang="fr-BE" dirty="0" err="1"/>
              <a:t>LifeScience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88498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European</a:t>
            </a:r>
            <a:r>
              <a:rPr lang="fr-BE" dirty="0"/>
              <a:t> HRAC SWOT </a:t>
            </a:r>
            <a:r>
              <a:rPr lang="fr-BE" dirty="0" err="1"/>
              <a:t>analysis</a:t>
            </a:r>
            <a:r>
              <a:rPr lang="fr-BE" dirty="0"/>
              <a:t>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b="1" dirty="0" err="1"/>
              <a:t>Strengths</a:t>
            </a:r>
            <a:r>
              <a:rPr lang="fr-BE" b="1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EHRAC represents a strong pool of knowledge regarding the characteristics and uses of </a:t>
            </a:r>
            <a:r>
              <a:rPr lang="fr-BE" dirty="0"/>
              <a:t>herbicides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Member companies have in-depth knowledge of farmer weed control practices and </a:t>
            </a:r>
            <a:r>
              <a:rPr lang="fr-BE" dirty="0" err="1"/>
              <a:t>preferences</a:t>
            </a:r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Member companies have broad global infrastructure (R&amp;D, sales and technical representatives, etc.) that can help address resistance issues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EHRAC is well-positioned to evaluate new technologies that can be used to address </a:t>
            </a:r>
            <a:r>
              <a:rPr lang="fr-BE" dirty="0" err="1"/>
              <a:t>various</a:t>
            </a:r>
            <a:r>
              <a:rPr lang="fr-BE" dirty="0"/>
              <a:t> aspects of </a:t>
            </a:r>
            <a:r>
              <a:rPr lang="fr-BE" dirty="0" err="1"/>
              <a:t>resistance</a:t>
            </a:r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EHRAC </a:t>
            </a:r>
            <a:r>
              <a:rPr lang="fr-BE" dirty="0" err="1"/>
              <a:t>members</a:t>
            </a:r>
            <a:r>
              <a:rPr lang="fr-BE" dirty="0"/>
              <a:t> have close contacts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Academics</a:t>
            </a:r>
            <a:r>
              <a:rPr lang="fr-BE" dirty="0"/>
              <a:t>, Country WG, </a:t>
            </a:r>
            <a:r>
              <a:rPr lang="fr-BE" dirty="0" err="1"/>
              <a:t>Authorities</a:t>
            </a:r>
            <a:r>
              <a:rPr lang="fr-BE" dirty="0"/>
              <a:t> and EPPO</a:t>
            </a:r>
          </a:p>
        </p:txBody>
      </p:sp>
    </p:spTree>
    <p:extLst>
      <p:ext uri="{BB962C8B-B14F-4D97-AF65-F5344CB8AC3E}">
        <p14:creationId xmlns:p14="http://schemas.microsoft.com/office/powerpoint/2010/main" val="179782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European</a:t>
            </a:r>
            <a:r>
              <a:rPr lang="fr-BE" dirty="0"/>
              <a:t> HRAC SWOT </a:t>
            </a:r>
            <a:r>
              <a:rPr lang="fr-BE" dirty="0" err="1"/>
              <a:t>analysis</a:t>
            </a:r>
            <a:r>
              <a:rPr lang="fr-BE" dirty="0"/>
              <a:t>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093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fr-BE" b="1" dirty="0" err="1"/>
              <a:t>Weaknesses</a:t>
            </a:r>
            <a:r>
              <a:rPr lang="fr-BE" b="1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EHRAC has limited influence with academics / officials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Communication and coordination with country WG’s is poor or lacking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EHRAC rarely leads on resistance issues (consequence of 1</a:t>
            </a:r>
            <a:r>
              <a:rPr lang="en-US" baseline="30000" dirty="0"/>
              <a:t>st</a:t>
            </a:r>
            <a:r>
              <a:rPr lang="en-US" dirty="0"/>
              <a:t> point)</a:t>
            </a:r>
          </a:p>
          <a:p>
            <a:r>
              <a:rPr lang="en-US" b="1" dirty="0"/>
              <a:t>Opportunities: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Build the case with regulators to maintain availability of diverse herbicide options to avoid resistance by working through regional HRAC’s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Develop better communication and connection with the European country WG.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Facilitate creation of a resistant WG for CEU countries (CZ, PL, HU) </a:t>
            </a:r>
          </a:p>
          <a:p>
            <a:pPr lvl="2"/>
            <a:r>
              <a:rPr lang="en-US" dirty="0"/>
              <a:t>Action: invitation to our next face to face meeting</a:t>
            </a:r>
          </a:p>
          <a:p>
            <a:r>
              <a:rPr lang="en-US" b="1" dirty="0"/>
              <a:t>Threats: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err="1"/>
              <a:t>Lack</a:t>
            </a:r>
            <a:r>
              <a:rPr lang="fr-BE" dirty="0"/>
              <a:t> of budget/ressource</a:t>
            </a:r>
          </a:p>
        </p:txBody>
      </p:sp>
    </p:spTree>
    <p:extLst>
      <p:ext uri="{BB962C8B-B14F-4D97-AF65-F5344CB8AC3E}">
        <p14:creationId xmlns:p14="http://schemas.microsoft.com/office/powerpoint/2010/main" val="3307831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European</a:t>
            </a:r>
            <a:r>
              <a:rPr lang="fr-BE" dirty="0"/>
              <a:t> HRAC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b="1" dirty="0"/>
              <a:t>Modus Operandi</a:t>
            </a:r>
          </a:p>
          <a:p>
            <a:pPr lvl="1"/>
            <a:r>
              <a:rPr lang="fr-BE" dirty="0"/>
              <a:t>4 meetings per </a:t>
            </a:r>
            <a:r>
              <a:rPr lang="fr-BE" dirty="0" err="1"/>
              <a:t>year</a:t>
            </a:r>
            <a:r>
              <a:rPr lang="fr-BE" dirty="0"/>
              <a:t> (3 </a:t>
            </a:r>
            <a:r>
              <a:rPr lang="fr-BE" dirty="0" err="1"/>
              <a:t>conf.call</a:t>
            </a:r>
            <a:r>
              <a:rPr lang="fr-BE" dirty="0"/>
              <a:t> / 1 FTF) </a:t>
            </a:r>
          </a:p>
          <a:p>
            <a:pPr lvl="1"/>
            <a:r>
              <a:rPr lang="fr-BE" dirty="0" err="1"/>
              <a:t>Review</a:t>
            </a:r>
            <a:r>
              <a:rPr lang="fr-BE" dirty="0"/>
              <a:t> WG </a:t>
            </a:r>
            <a:r>
              <a:rPr lang="fr-BE" dirty="0" err="1"/>
              <a:t>progress</a:t>
            </a:r>
            <a:endParaRPr lang="fr-BE" dirty="0"/>
          </a:p>
          <a:p>
            <a:pPr lvl="1"/>
            <a:r>
              <a:rPr lang="fr-BE" dirty="0"/>
              <a:t>Country Group Feedback by EHRAC </a:t>
            </a:r>
            <a:r>
              <a:rPr lang="fr-BE" dirty="0" err="1"/>
              <a:t>members</a:t>
            </a:r>
            <a:endParaRPr lang="fr-BE" dirty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66639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088" y="130947"/>
            <a:ext cx="10515600" cy="1325563"/>
          </a:xfrm>
        </p:spPr>
        <p:txBody>
          <a:bodyPr/>
          <a:lstStyle/>
          <a:p>
            <a:r>
              <a:rPr lang="fr-BE" dirty="0"/>
              <a:t>EHRAC </a:t>
            </a:r>
            <a:r>
              <a:rPr lang="fr-BE" dirty="0" err="1"/>
              <a:t>current</a:t>
            </a:r>
            <a:r>
              <a:rPr lang="fr-BE" dirty="0"/>
              <a:t> </a:t>
            </a:r>
            <a:r>
              <a:rPr lang="fr-BE" dirty="0" err="1"/>
              <a:t>activities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977" y="1456510"/>
            <a:ext cx="10515600" cy="43513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BE" sz="1800" dirty="0" err="1"/>
              <a:t>Resistance</a:t>
            </a:r>
            <a:r>
              <a:rPr lang="fr-BE" sz="1800" dirty="0"/>
              <a:t> monitoring </a:t>
            </a:r>
            <a:r>
              <a:rPr lang="fr-BE" sz="1800" dirty="0" err="1"/>
              <a:t>method</a:t>
            </a:r>
            <a:r>
              <a:rPr lang="fr-BE" sz="1800" dirty="0"/>
              <a:t> guidelines (WG) – </a:t>
            </a:r>
            <a:r>
              <a:rPr lang="fr-BE" sz="1800" dirty="0" err="1"/>
              <a:t>almost</a:t>
            </a:r>
            <a:r>
              <a:rPr lang="fr-BE" sz="1800" dirty="0"/>
              <a:t> </a:t>
            </a:r>
            <a:r>
              <a:rPr lang="fr-BE" sz="1800" dirty="0" err="1"/>
              <a:t>completed</a:t>
            </a:r>
            <a:endParaRPr lang="fr-BE" sz="1800" dirty="0"/>
          </a:p>
          <a:p>
            <a:pPr lvl="1"/>
            <a:r>
              <a:rPr lang="fr-BE" sz="1600" dirty="0"/>
              <a:t>Objective:</a:t>
            </a:r>
          </a:p>
          <a:p>
            <a:pPr lvl="2"/>
            <a:r>
              <a:rPr lang="fr-BE" sz="1200" dirty="0"/>
              <a:t>Share </a:t>
            </a:r>
            <a:r>
              <a:rPr lang="fr-BE" sz="1200" dirty="0" err="1"/>
              <a:t>company</a:t>
            </a:r>
            <a:r>
              <a:rPr lang="fr-BE" sz="1200" dirty="0"/>
              <a:t> </a:t>
            </a:r>
            <a:r>
              <a:rPr lang="fr-BE" sz="1200" dirty="0" err="1"/>
              <a:t>resistance</a:t>
            </a:r>
            <a:r>
              <a:rPr lang="fr-BE" sz="1200" dirty="0"/>
              <a:t> monitoring </a:t>
            </a:r>
            <a:r>
              <a:rPr lang="fr-BE" sz="1200" dirty="0" err="1"/>
              <a:t>processes</a:t>
            </a:r>
            <a:r>
              <a:rPr lang="fr-BE" sz="1200" dirty="0"/>
              <a:t> and </a:t>
            </a:r>
            <a:r>
              <a:rPr lang="fr-BE" sz="1200" dirty="0" err="1"/>
              <a:t>methodologies</a:t>
            </a:r>
            <a:endParaRPr lang="fr-BE" sz="1200" dirty="0"/>
          </a:p>
          <a:p>
            <a:pPr lvl="2"/>
            <a:r>
              <a:rPr lang="fr-BE" sz="1200" dirty="0"/>
              <a:t>Minimum </a:t>
            </a:r>
            <a:r>
              <a:rPr lang="fr-BE" sz="1200" dirty="0" err="1"/>
              <a:t>requirements</a:t>
            </a:r>
            <a:r>
              <a:rPr lang="fr-BE" sz="1200" dirty="0"/>
              <a:t> (to </a:t>
            </a:r>
            <a:r>
              <a:rPr lang="fr-BE" sz="1200" dirty="0" err="1"/>
              <a:t>prevent</a:t>
            </a:r>
            <a:r>
              <a:rPr lang="fr-BE" sz="1200" dirty="0"/>
              <a:t> </a:t>
            </a:r>
            <a:r>
              <a:rPr lang="fr-BE" sz="1200" dirty="0" err="1"/>
              <a:t>confidential</a:t>
            </a:r>
            <a:r>
              <a:rPr lang="fr-BE" sz="1200" dirty="0"/>
              <a:t> information) </a:t>
            </a:r>
            <a:r>
              <a:rPr lang="fr-BE" sz="1200" dirty="0" err="1"/>
              <a:t>which</a:t>
            </a:r>
            <a:r>
              <a:rPr lang="fr-BE" sz="1200" dirty="0"/>
              <a:t> </a:t>
            </a:r>
            <a:r>
              <a:rPr lang="fr-BE" sz="1200" dirty="0" err="1"/>
              <a:t>could</a:t>
            </a:r>
            <a:r>
              <a:rPr lang="fr-BE" sz="1200" dirty="0"/>
              <a:t> </a:t>
            </a:r>
            <a:r>
              <a:rPr lang="fr-BE" sz="1200" dirty="0" err="1"/>
              <a:t>be</a:t>
            </a:r>
            <a:r>
              <a:rPr lang="fr-BE" sz="1200" dirty="0"/>
              <a:t> </a:t>
            </a:r>
            <a:r>
              <a:rPr lang="fr-BE" sz="1200" dirty="0" err="1"/>
              <a:t>used</a:t>
            </a:r>
            <a:r>
              <a:rPr lang="fr-BE" sz="1200" dirty="0"/>
              <a:t> in </a:t>
            </a:r>
            <a:r>
              <a:rPr lang="fr-BE" sz="1200" dirty="0" err="1"/>
              <a:t>regulatory</a:t>
            </a:r>
            <a:r>
              <a:rPr lang="fr-BE" sz="1200" dirty="0"/>
              <a:t> </a:t>
            </a:r>
            <a:r>
              <a:rPr lang="fr-BE" sz="1200" dirty="0" err="1"/>
              <a:t>submissions</a:t>
            </a:r>
            <a:endParaRPr lang="fr-BE" sz="1200" dirty="0"/>
          </a:p>
          <a:p>
            <a:pPr lvl="1"/>
            <a:r>
              <a:rPr lang="fr-BE" sz="1600" dirty="0"/>
              <a:t>Guidelines for:</a:t>
            </a:r>
          </a:p>
          <a:p>
            <a:pPr marL="1257300" lvl="2" indent="-342900">
              <a:buFont typeface="+mj-lt"/>
              <a:buAutoNum type="arabicPeriod"/>
            </a:pPr>
            <a:r>
              <a:rPr lang="fr-BE" sz="1200" dirty="0" err="1"/>
              <a:t>Pre-emergence</a:t>
            </a:r>
            <a:r>
              <a:rPr lang="fr-BE" sz="1200" dirty="0"/>
              <a:t> in grasses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fr-BE" sz="1200" dirty="0"/>
              <a:t>Post-</a:t>
            </a:r>
            <a:r>
              <a:rPr lang="fr-BE" sz="1200" dirty="0" err="1"/>
              <a:t>emergence</a:t>
            </a:r>
            <a:r>
              <a:rPr lang="fr-BE" sz="1200" dirty="0"/>
              <a:t> in grasses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fr-BE" sz="1200" dirty="0"/>
              <a:t>Post- </a:t>
            </a:r>
            <a:r>
              <a:rPr lang="fr-BE" sz="1200" dirty="0" err="1"/>
              <a:t>emergence</a:t>
            </a:r>
            <a:r>
              <a:rPr lang="fr-BE" sz="1200" dirty="0"/>
              <a:t> in </a:t>
            </a:r>
            <a:r>
              <a:rPr lang="fr-BE" sz="1200" dirty="0" err="1"/>
              <a:t>dicots</a:t>
            </a:r>
            <a:endParaRPr lang="fr-BE" sz="1200" dirty="0"/>
          </a:p>
          <a:p>
            <a:pPr lvl="1"/>
            <a:r>
              <a:rPr lang="fr-BE" sz="1600" dirty="0"/>
              <a:t>Content</a:t>
            </a:r>
          </a:p>
          <a:p>
            <a:pPr marL="1371600" lvl="2" indent="-457200">
              <a:buFont typeface="+mj-lt"/>
              <a:buAutoNum type="arabicPeriod"/>
            </a:pPr>
            <a:r>
              <a:rPr lang="fr-BE" sz="1200" dirty="0"/>
              <a:t>Field observation</a:t>
            </a:r>
          </a:p>
          <a:p>
            <a:pPr marL="1371600" lvl="2" indent="-457200">
              <a:buFont typeface="+mj-lt"/>
              <a:buAutoNum type="arabicPeriod"/>
            </a:pPr>
            <a:r>
              <a:rPr lang="fr-BE" sz="1200" dirty="0" err="1"/>
              <a:t>Seed</a:t>
            </a:r>
            <a:r>
              <a:rPr lang="fr-BE" sz="1200" dirty="0"/>
              <a:t> collection</a:t>
            </a:r>
          </a:p>
          <a:p>
            <a:pPr marL="1371600" lvl="2" indent="-457200">
              <a:buFont typeface="+mj-lt"/>
              <a:buAutoNum type="arabicPeriod"/>
            </a:pPr>
            <a:r>
              <a:rPr lang="fr-BE" sz="1200" dirty="0" err="1"/>
              <a:t>Bioassays</a:t>
            </a:r>
            <a:r>
              <a:rPr lang="fr-BE" sz="1200" dirty="0"/>
              <a:t> (plants </a:t>
            </a:r>
            <a:r>
              <a:rPr lang="fr-BE" sz="1200" dirty="0" err="1"/>
              <a:t>growing</a:t>
            </a:r>
            <a:r>
              <a:rPr lang="fr-BE" sz="1200" dirty="0"/>
              <a:t> </a:t>
            </a:r>
            <a:r>
              <a:rPr lang="fr-BE" sz="1200" dirty="0" err="1"/>
              <a:t>from</a:t>
            </a:r>
            <a:r>
              <a:rPr lang="fr-BE" sz="1200" dirty="0"/>
              <a:t> </a:t>
            </a:r>
            <a:r>
              <a:rPr lang="fr-BE" sz="1200" dirty="0" err="1"/>
              <a:t>seeds</a:t>
            </a:r>
            <a:r>
              <a:rPr lang="fr-BE" sz="1200" dirty="0"/>
              <a:t>)</a:t>
            </a:r>
          </a:p>
          <a:p>
            <a:pPr marL="1371600" lvl="2" indent="-457200">
              <a:buFont typeface="+mj-lt"/>
              <a:buAutoNum type="arabicPeriod"/>
            </a:pPr>
            <a:r>
              <a:rPr lang="fr-BE" sz="1200" dirty="0"/>
              <a:t>Dose </a:t>
            </a:r>
            <a:r>
              <a:rPr lang="fr-BE" sz="1200" dirty="0" err="1"/>
              <a:t>response</a:t>
            </a:r>
            <a:r>
              <a:rPr lang="fr-BE" sz="1200" dirty="0"/>
              <a:t> </a:t>
            </a:r>
            <a:r>
              <a:rPr lang="fr-BE" sz="1200" dirty="0" err="1"/>
              <a:t>studies</a:t>
            </a:r>
            <a:endParaRPr lang="fr-BE" sz="1200" dirty="0"/>
          </a:p>
          <a:p>
            <a:pPr marL="1371600" lvl="2" indent="-457200">
              <a:buFont typeface="+mj-lt"/>
              <a:buAutoNum type="arabicPeriod"/>
            </a:pPr>
            <a:r>
              <a:rPr lang="fr-BE" sz="1200" dirty="0" err="1"/>
              <a:t>Other</a:t>
            </a:r>
            <a:r>
              <a:rPr lang="fr-BE" sz="1200" dirty="0"/>
              <a:t> diagnostic </a:t>
            </a:r>
            <a:r>
              <a:rPr lang="fr-BE" sz="1200" dirty="0" err="1"/>
              <a:t>studies</a:t>
            </a:r>
            <a:r>
              <a:rPr lang="fr-BE" sz="1200" dirty="0"/>
              <a:t> (</a:t>
            </a:r>
            <a:r>
              <a:rPr lang="fr-BE" sz="1200" dirty="0" err="1"/>
              <a:t>petri-dish</a:t>
            </a:r>
            <a:r>
              <a:rPr lang="fr-BE" sz="1200" dirty="0"/>
              <a:t>, DNA </a:t>
            </a:r>
            <a:r>
              <a:rPr lang="fr-BE" sz="1200" dirty="0" err="1"/>
              <a:t>analysis</a:t>
            </a:r>
            <a:r>
              <a:rPr lang="fr-BE" sz="1200" dirty="0"/>
              <a:t>, </a:t>
            </a:r>
            <a:r>
              <a:rPr lang="fr-BE" sz="1200" dirty="0" err="1"/>
              <a:t>Leaf</a:t>
            </a:r>
            <a:r>
              <a:rPr lang="fr-BE" sz="1200" dirty="0"/>
              <a:t> disc </a:t>
            </a:r>
            <a:r>
              <a:rPr lang="fr-BE" sz="1200" dirty="0" err="1"/>
              <a:t>assays</a:t>
            </a:r>
            <a:r>
              <a:rPr lang="fr-BE" sz="1200" dirty="0"/>
              <a:t>) </a:t>
            </a:r>
          </a:p>
          <a:p>
            <a:pPr marL="1371600" lvl="2" indent="-457200">
              <a:buFont typeface="+mj-lt"/>
              <a:buAutoNum type="arabicPeriod"/>
            </a:pPr>
            <a:r>
              <a:rPr lang="fr-BE" sz="1200" dirty="0" err="1"/>
              <a:t>Results</a:t>
            </a:r>
            <a:r>
              <a:rPr lang="fr-BE" sz="1200" dirty="0"/>
              <a:t> </a:t>
            </a:r>
            <a:r>
              <a:rPr lang="fr-BE" sz="1200" dirty="0" err="1"/>
              <a:t>interpretation</a:t>
            </a:r>
            <a:r>
              <a:rPr lang="fr-BE" sz="1200" dirty="0"/>
              <a:t> </a:t>
            </a:r>
            <a:br>
              <a:rPr lang="fr-BE" sz="1200" dirty="0"/>
            </a:br>
            <a:endParaRPr lang="fr-BE" sz="1200" dirty="0"/>
          </a:p>
          <a:p>
            <a:pPr marL="457200" indent="-457200">
              <a:buFont typeface="+mj-lt"/>
              <a:buAutoNum type="arabicPeriod"/>
            </a:pPr>
            <a:r>
              <a:rPr lang="fr-BE" sz="1800" dirty="0"/>
              <a:t>Communication &amp; Education – </a:t>
            </a:r>
            <a:r>
              <a:rPr lang="fr-BE" sz="1800" dirty="0" err="1"/>
              <a:t>Outreach</a:t>
            </a:r>
            <a:r>
              <a:rPr lang="fr-BE" sz="1800" dirty="0"/>
              <a:t> </a:t>
            </a:r>
            <a:r>
              <a:rPr lang="fr-BE" sz="1800" dirty="0" err="1"/>
              <a:t>material</a:t>
            </a:r>
            <a:r>
              <a:rPr lang="fr-BE" sz="1800" dirty="0"/>
              <a:t> (WG) - </a:t>
            </a:r>
            <a:r>
              <a:rPr lang="fr-BE" sz="1800" dirty="0" err="1"/>
              <a:t>ongoing</a:t>
            </a:r>
            <a:endParaRPr lang="fr-BE" sz="1200" dirty="0"/>
          </a:p>
          <a:p>
            <a:pPr lvl="1"/>
            <a:r>
              <a:rPr lang="fr-BE" sz="1600" dirty="0" err="1"/>
              <a:t>Resistance</a:t>
            </a:r>
            <a:r>
              <a:rPr lang="fr-BE" sz="1600" dirty="0"/>
              <a:t> management </a:t>
            </a:r>
            <a:r>
              <a:rPr lang="fr-BE" sz="1600" dirty="0" err="1"/>
              <a:t>leaflet</a:t>
            </a:r>
            <a:r>
              <a:rPr lang="fr-BE" sz="1600" dirty="0"/>
              <a:t> </a:t>
            </a:r>
          </a:p>
          <a:p>
            <a:pPr marL="1257300" lvl="2" indent="-342900">
              <a:buFont typeface="+mj-lt"/>
              <a:buAutoNum type="arabicPeriod"/>
            </a:pPr>
            <a:r>
              <a:rPr lang="fr-BE" sz="1200" dirty="0"/>
              <a:t>EHRAC </a:t>
            </a:r>
            <a:r>
              <a:rPr lang="fr-BE" sz="1200" dirty="0" err="1"/>
              <a:t>presentation</a:t>
            </a:r>
            <a:endParaRPr lang="fr-BE" sz="1200" dirty="0"/>
          </a:p>
          <a:p>
            <a:pPr marL="1257300" lvl="2" indent="-342900">
              <a:buFont typeface="+mj-lt"/>
              <a:buAutoNum type="arabicPeriod"/>
            </a:pPr>
            <a:r>
              <a:rPr lang="fr-BE" sz="1200" dirty="0"/>
              <a:t>Key </a:t>
            </a:r>
            <a:r>
              <a:rPr lang="fr-BE" sz="1200" dirty="0" err="1"/>
              <a:t>resistance</a:t>
            </a:r>
            <a:r>
              <a:rPr lang="fr-BE" sz="1200" dirty="0"/>
              <a:t> issues to the </a:t>
            </a:r>
            <a:r>
              <a:rPr lang="fr-BE" sz="1200" dirty="0" err="1"/>
              <a:t>farmers</a:t>
            </a:r>
            <a:endParaRPr lang="fr-BE" sz="1200" dirty="0"/>
          </a:p>
          <a:p>
            <a:pPr marL="1257300" lvl="2" indent="-342900">
              <a:buFont typeface="+mj-lt"/>
              <a:buAutoNum type="arabicPeriod"/>
            </a:pPr>
            <a:r>
              <a:rPr lang="fr-BE" sz="1200" dirty="0" err="1"/>
              <a:t>Reminder</a:t>
            </a:r>
            <a:r>
              <a:rPr lang="fr-BE" sz="1200" dirty="0"/>
              <a:t> of « Good Agricultural Practices » to </a:t>
            </a:r>
            <a:r>
              <a:rPr lang="fr-BE" sz="1200" dirty="0" err="1"/>
              <a:t>reduce</a:t>
            </a:r>
            <a:r>
              <a:rPr lang="fr-BE" sz="1200" dirty="0"/>
              <a:t> </a:t>
            </a:r>
            <a:r>
              <a:rPr lang="fr-BE" sz="1200" dirty="0" err="1"/>
              <a:t>resistance</a:t>
            </a:r>
            <a:r>
              <a:rPr lang="fr-BE" sz="1200" dirty="0"/>
              <a:t> </a:t>
            </a:r>
            <a:r>
              <a:rPr lang="fr-BE" sz="1200" dirty="0" err="1"/>
              <a:t>risks</a:t>
            </a:r>
            <a:endParaRPr lang="fr-BE" sz="1200" dirty="0"/>
          </a:p>
          <a:p>
            <a:pPr marL="457200" indent="-457200">
              <a:buFont typeface="+mj-lt"/>
              <a:buAutoNum type="arabicPeriod"/>
            </a:pPr>
            <a:endParaRPr lang="fr-BE" sz="1800" dirty="0"/>
          </a:p>
        </p:txBody>
      </p:sp>
    </p:spTree>
    <p:extLst>
      <p:ext uri="{BB962C8B-B14F-4D97-AF65-F5344CB8AC3E}">
        <p14:creationId xmlns:p14="http://schemas.microsoft.com/office/powerpoint/2010/main" val="155794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EHRAC expectations </a:t>
            </a:r>
            <a:r>
              <a:rPr lang="fr-BE" dirty="0" err="1"/>
              <a:t>from</a:t>
            </a:r>
            <a:r>
              <a:rPr lang="fr-BE" dirty="0"/>
              <a:t> GHRAC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400" dirty="0" err="1"/>
              <a:t>Improve</a:t>
            </a:r>
            <a:r>
              <a:rPr lang="fr-BE" sz="2400" dirty="0"/>
              <a:t> </a:t>
            </a:r>
            <a:r>
              <a:rPr lang="fr-BE" sz="2400" dirty="0" err="1"/>
              <a:t>visibility</a:t>
            </a:r>
            <a:r>
              <a:rPr lang="fr-BE" sz="2400" dirty="0"/>
              <a:t> of Global HRAC to EU </a:t>
            </a:r>
            <a:r>
              <a:rPr lang="fr-BE" sz="2400" dirty="0" err="1"/>
              <a:t>stakeholders</a:t>
            </a:r>
            <a:r>
              <a:rPr lang="fr-BE" sz="2400" dirty="0"/>
              <a:t> (</a:t>
            </a:r>
            <a:r>
              <a:rPr lang="fr-BE" sz="2400" dirty="0" err="1"/>
              <a:t>Regulators</a:t>
            </a:r>
            <a:r>
              <a:rPr lang="fr-BE" sz="2400" dirty="0"/>
              <a:t>, </a:t>
            </a:r>
            <a:r>
              <a:rPr lang="fr-BE" sz="2400" dirty="0" err="1"/>
              <a:t>Government</a:t>
            </a:r>
            <a:r>
              <a:rPr lang="fr-BE" sz="2400" dirty="0"/>
              <a:t> </a:t>
            </a:r>
            <a:r>
              <a:rPr lang="fr-BE" sz="2400" dirty="0" err="1"/>
              <a:t>policy</a:t>
            </a:r>
            <a:r>
              <a:rPr lang="fr-BE" sz="2400" dirty="0"/>
              <a:t> </a:t>
            </a:r>
            <a:r>
              <a:rPr lang="fr-BE" sz="2400" dirty="0" err="1"/>
              <a:t>makers</a:t>
            </a:r>
            <a:r>
              <a:rPr lang="fr-BE" sz="2400" dirty="0"/>
              <a:t>, </a:t>
            </a:r>
            <a:r>
              <a:rPr lang="fr-BE" sz="2400" dirty="0" err="1"/>
              <a:t>Academics</a:t>
            </a:r>
            <a:r>
              <a:rPr lang="fr-BE" sz="2400" dirty="0"/>
              <a:t>, Ag </a:t>
            </a:r>
            <a:r>
              <a:rPr lang="fr-BE" sz="2400" dirty="0" err="1"/>
              <a:t>Adviser</a:t>
            </a:r>
            <a:r>
              <a:rPr lang="fr-BE" sz="2400" dirty="0"/>
              <a:t>, …)</a:t>
            </a:r>
          </a:p>
          <a:p>
            <a:r>
              <a:rPr lang="fr-BE" sz="2400" dirty="0" err="1"/>
              <a:t>Improve</a:t>
            </a:r>
            <a:r>
              <a:rPr lang="fr-BE" sz="2400" dirty="0"/>
              <a:t> EHRAC recognition by GHRAC  - </a:t>
            </a:r>
            <a:r>
              <a:rPr lang="fr-BE" sz="2400" dirty="0" err="1"/>
              <a:t>weed</a:t>
            </a:r>
            <a:r>
              <a:rPr lang="fr-BE" sz="2400" dirty="0"/>
              <a:t> </a:t>
            </a:r>
            <a:r>
              <a:rPr lang="fr-BE" sz="2400" dirty="0" err="1"/>
              <a:t>resistance</a:t>
            </a:r>
            <a:r>
              <a:rPr lang="fr-BE" sz="2400" dirty="0"/>
              <a:t> </a:t>
            </a:r>
            <a:r>
              <a:rPr lang="fr-BE" sz="2400" dirty="0" err="1"/>
              <a:t>is</a:t>
            </a:r>
            <a:r>
              <a:rPr lang="fr-BE" sz="2400" dirty="0"/>
              <a:t> a </a:t>
            </a:r>
            <a:r>
              <a:rPr lang="fr-BE" sz="2400" dirty="0" err="1"/>
              <a:t>big</a:t>
            </a:r>
            <a:r>
              <a:rPr lang="fr-BE" sz="2400" dirty="0"/>
              <a:t> </a:t>
            </a:r>
            <a:r>
              <a:rPr lang="fr-BE" sz="2400" dirty="0" err="1"/>
              <a:t>problem</a:t>
            </a:r>
            <a:r>
              <a:rPr lang="fr-BE" sz="2400" dirty="0"/>
              <a:t> and </a:t>
            </a:r>
            <a:r>
              <a:rPr lang="fr-BE" sz="2400" dirty="0" err="1"/>
              <a:t>highly</a:t>
            </a:r>
            <a:r>
              <a:rPr lang="fr-BE" sz="2400" dirty="0"/>
              <a:t> </a:t>
            </a:r>
            <a:r>
              <a:rPr lang="fr-BE" sz="2400" dirty="0" err="1"/>
              <a:t>regulated</a:t>
            </a:r>
            <a:r>
              <a:rPr lang="fr-BE" sz="2400" dirty="0"/>
              <a:t> in EU </a:t>
            </a:r>
            <a:r>
              <a:rPr lang="fr-BE" sz="2400" dirty="0" err="1"/>
              <a:t>since</a:t>
            </a:r>
            <a:r>
              <a:rPr lang="fr-BE" sz="2400" dirty="0"/>
              <a:t> </a:t>
            </a:r>
            <a:r>
              <a:rPr lang="fr-BE" sz="2400" dirty="0" err="1"/>
              <a:t>many</a:t>
            </a:r>
            <a:r>
              <a:rPr lang="fr-BE" sz="2400" dirty="0"/>
              <a:t> </a:t>
            </a:r>
            <a:r>
              <a:rPr lang="fr-BE" sz="2400" dirty="0" err="1"/>
              <a:t>years</a:t>
            </a:r>
            <a:r>
              <a:rPr lang="fr-BE" sz="2400" dirty="0"/>
              <a:t>!</a:t>
            </a:r>
          </a:p>
          <a:p>
            <a:r>
              <a:rPr lang="fr-BE" sz="2400" dirty="0" err="1"/>
              <a:t>Improve</a:t>
            </a:r>
            <a:r>
              <a:rPr lang="fr-BE" sz="2400" dirty="0"/>
              <a:t> </a:t>
            </a:r>
            <a:r>
              <a:rPr lang="fr-BE" sz="2400" dirty="0" err="1"/>
              <a:t>alignment</a:t>
            </a:r>
            <a:r>
              <a:rPr lang="fr-BE" sz="2400" dirty="0"/>
              <a:t> </a:t>
            </a:r>
            <a:r>
              <a:rPr lang="fr-BE" sz="2400" dirty="0" err="1"/>
              <a:t>between</a:t>
            </a:r>
            <a:r>
              <a:rPr lang="fr-BE" sz="2400" dirty="0"/>
              <a:t> EHRAC and GHRAC</a:t>
            </a:r>
          </a:p>
          <a:p>
            <a:pPr lvl="1"/>
            <a:r>
              <a:rPr lang="fr-BE" sz="2000" dirty="0" err="1"/>
              <a:t>Does</a:t>
            </a:r>
            <a:r>
              <a:rPr lang="fr-BE" sz="2000" dirty="0"/>
              <a:t> EHRAC </a:t>
            </a:r>
            <a:r>
              <a:rPr lang="fr-BE" sz="2000" dirty="0" err="1"/>
              <a:t>agree</a:t>
            </a:r>
            <a:r>
              <a:rPr lang="fr-BE" sz="2000" dirty="0"/>
              <a:t> </a:t>
            </a:r>
            <a:r>
              <a:rPr lang="fr-BE" sz="2000" dirty="0" err="1"/>
              <a:t>with</a:t>
            </a:r>
            <a:r>
              <a:rPr lang="fr-BE" sz="2000" dirty="0"/>
              <a:t> GHRAC </a:t>
            </a:r>
            <a:r>
              <a:rPr lang="fr-BE" sz="2000" dirty="0" err="1"/>
              <a:t>BMP’s</a:t>
            </a:r>
            <a:r>
              <a:rPr lang="fr-BE" sz="2000" dirty="0"/>
              <a:t>? EHRAC </a:t>
            </a:r>
            <a:r>
              <a:rPr lang="fr-BE" sz="2000" dirty="0" err="1"/>
              <a:t>concerns</a:t>
            </a:r>
            <a:r>
              <a:rPr lang="fr-BE" sz="2000" dirty="0"/>
              <a:t> </a:t>
            </a:r>
            <a:r>
              <a:rPr lang="fr-BE" sz="2000" dirty="0" err="1"/>
              <a:t>included</a:t>
            </a:r>
            <a:r>
              <a:rPr lang="fr-BE" sz="2000" dirty="0"/>
              <a:t> in GHRAC </a:t>
            </a:r>
            <a:r>
              <a:rPr lang="fr-BE" sz="2000" dirty="0" err="1"/>
              <a:t>decisions</a:t>
            </a:r>
            <a:r>
              <a:rPr lang="fr-BE" sz="2000" dirty="0"/>
              <a:t>? </a:t>
            </a:r>
          </a:p>
          <a:p>
            <a:pPr lvl="1"/>
            <a:r>
              <a:rPr lang="fr-BE" sz="2000" dirty="0" err="1"/>
              <a:t>Lack</a:t>
            </a:r>
            <a:r>
              <a:rPr lang="fr-BE" sz="2000" dirty="0"/>
              <a:t> of consultation </a:t>
            </a:r>
            <a:r>
              <a:rPr lang="fr-BE" sz="2000" dirty="0" err="1"/>
              <a:t>between</a:t>
            </a:r>
            <a:r>
              <a:rPr lang="fr-BE" sz="2000" dirty="0"/>
              <a:t> GHRAC and EHRAC </a:t>
            </a:r>
            <a:r>
              <a:rPr lang="fr-BE" sz="2000" dirty="0" err="1"/>
              <a:t>before</a:t>
            </a:r>
            <a:r>
              <a:rPr lang="fr-BE" sz="2000" dirty="0"/>
              <a:t> </a:t>
            </a:r>
            <a:r>
              <a:rPr lang="fr-BE" sz="2000" dirty="0" err="1"/>
              <a:t>publishing</a:t>
            </a:r>
            <a:r>
              <a:rPr lang="fr-BE" sz="2000" dirty="0"/>
              <a:t> information on the </a:t>
            </a:r>
            <a:r>
              <a:rPr lang="fr-BE" sz="2000" dirty="0" err="1"/>
              <a:t>website</a:t>
            </a:r>
            <a:r>
              <a:rPr lang="fr-BE" sz="2000" dirty="0"/>
              <a:t> </a:t>
            </a:r>
            <a:r>
              <a:rPr lang="fr-BE" sz="2000" dirty="0" err="1"/>
              <a:t>relating</a:t>
            </a:r>
            <a:r>
              <a:rPr lang="fr-BE" sz="2000" dirty="0"/>
              <a:t> to </a:t>
            </a:r>
            <a:r>
              <a:rPr lang="fr-BE" sz="2000" dirty="0" err="1"/>
              <a:t>European</a:t>
            </a:r>
            <a:r>
              <a:rPr lang="fr-BE" sz="2000" dirty="0"/>
              <a:t> issues / incorrect </a:t>
            </a:r>
            <a:r>
              <a:rPr lang="fr-BE" sz="2000" dirty="0" err="1"/>
              <a:t>advice</a:t>
            </a:r>
            <a:endParaRPr lang="fr-BE" sz="2000" dirty="0"/>
          </a:p>
          <a:p>
            <a:r>
              <a:rPr lang="en-US" sz="2400" dirty="0"/>
              <a:t>Today more European representatives sitting on GHRAC, which will provide better insight to European issues in the future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823141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412</Words>
  <Application>Microsoft Office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European HRAC </vt:lpstr>
      <vt:lpstr>European HRAC - Members</vt:lpstr>
      <vt:lpstr>European HRAC SWOT analysis… </vt:lpstr>
      <vt:lpstr>European HRAC SWOT analysis… </vt:lpstr>
      <vt:lpstr>European HRAC </vt:lpstr>
      <vt:lpstr>EHRAC current activities</vt:lpstr>
      <vt:lpstr>EHRAC expectations from GHRAC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BONNET, Marc</dc:creator>
  <cp:lastModifiedBy>BONNET, Marc</cp:lastModifiedBy>
  <cp:revision>31</cp:revision>
  <dcterms:created xsi:type="dcterms:W3CDTF">2017-04-27T07:18:47Z</dcterms:created>
  <dcterms:modified xsi:type="dcterms:W3CDTF">2017-05-09T16:05:27Z</dcterms:modified>
</cp:coreProperties>
</file>