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175200" cy="42062400"/>
  <p:notesSz cx="6858000" cy="9144000"/>
  <p:defaultTextStyle>
    <a:defPPr>
      <a:defRPr lang="en-US"/>
    </a:defPPr>
    <a:lvl1pPr marL="0" algn="l" defTabSz="2063676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63676" algn="l" defTabSz="2063676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27351" algn="l" defTabSz="2063676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91027" algn="l" defTabSz="2063676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54707" algn="l" defTabSz="2063676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318382" algn="l" defTabSz="2063676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82058" algn="l" defTabSz="2063676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45733" algn="l" defTabSz="2063676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509409" algn="l" defTabSz="2063676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3008" y="3136"/>
      </p:cViewPr>
      <p:guideLst>
        <p:guide orient="horz" pos="4460"/>
        <p:guide pos="109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13066610"/>
            <a:ext cx="25648920" cy="9016153"/>
          </a:xfrm>
        </p:spPr>
        <p:txBody>
          <a:bodyPr/>
          <a:lstStyle>
            <a:lvl1pPr>
              <a:defRPr b="1" i="0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23835360"/>
            <a:ext cx="21122640" cy="10749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206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27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9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55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1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8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11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5994-EAA4-2B4C-BA3C-E262B89F7CA8}" type="datetimeFigureOut">
              <a:rPr lang="en-US" smtClean="0"/>
              <a:t>16-06-13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F77C-70C6-8845-AE17-110185C6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600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9415360"/>
            <a:ext cx="13332620" cy="3923874"/>
          </a:xfrm>
        </p:spPr>
        <p:txBody>
          <a:bodyPr anchor="b"/>
          <a:lstStyle>
            <a:lvl1pPr marL="0" indent="0">
              <a:buNone/>
              <a:defRPr sz="10800" b="1">
                <a:latin typeface="Arial"/>
              </a:defRPr>
            </a:lvl1pPr>
            <a:lvl2pPr marL="2063892" indent="0">
              <a:buNone/>
              <a:defRPr sz="9000" b="1"/>
            </a:lvl2pPr>
            <a:lvl3pPr marL="4127784" indent="0">
              <a:buNone/>
              <a:defRPr sz="8100" b="1"/>
            </a:lvl3pPr>
            <a:lvl4pPr marL="6191677" indent="0">
              <a:buNone/>
              <a:defRPr sz="7200" b="1"/>
            </a:lvl4pPr>
            <a:lvl5pPr marL="8255569" indent="0">
              <a:buNone/>
              <a:defRPr sz="7200" b="1"/>
            </a:lvl5pPr>
            <a:lvl6pPr marL="10319461" indent="0">
              <a:buNone/>
              <a:defRPr sz="7200" b="1"/>
            </a:lvl6pPr>
            <a:lvl7pPr marL="12383353" indent="0">
              <a:buNone/>
              <a:defRPr sz="7200" b="1"/>
            </a:lvl7pPr>
            <a:lvl8pPr marL="14447246" indent="0">
              <a:buNone/>
              <a:defRPr sz="7200" b="1"/>
            </a:lvl8pPr>
            <a:lvl9pPr marL="16511138" indent="0">
              <a:buNone/>
              <a:defRPr sz="7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0" y="13339234"/>
            <a:ext cx="13332620" cy="24234566"/>
          </a:xfrm>
        </p:spPr>
        <p:txBody>
          <a:bodyPr/>
          <a:lstStyle>
            <a:lvl1pPr>
              <a:defRPr sz="10800">
                <a:latin typeface="Arial"/>
              </a:defRPr>
            </a:lvl1pPr>
            <a:lvl2pPr>
              <a:defRPr sz="9000">
                <a:latin typeface="Arial"/>
              </a:defRPr>
            </a:lvl2pPr>
            <a:lvl3pPr>
              <a:defRPr sz="8100">
                <a:latin typeface="Arial"/>
              </a:defRPr>
            </a:lvl3pPr>
            <a:lvl4pPr>
              <a:defRPr sz="7200">
                <a:latin typeface="Arial"/>
              </a:defRPr>
            </a:lvl4pPr>
            <a:lvl5pPr>
              <a:defRPr sz="7200">
                <a:latin typeface="Arial"/>
              </a:defRPr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4" y="9415360"/>
            <a:ext cx="13337858" cy="3923874"/>
          </a:xfrm>
        </p:spPr>
        <p:txBody>
          <a:bodyPr anchor="b"/>
          <a:lstStyle>
            <a:lvl1pPr marL="0" indent="0">
              <a:buNone/>
              <a:defRPr sz="10800" b="1">
                <a:latin typeface="Arial"/>
              </a:defRPr>
            </a:lvl1pPr>
            <a:lvl2pPr marL="2063892" indent="0">
              <a:buNone/>
              <a:defRPr sz="9000" b="1"/>
            </a:lvl2pPr>
            <a:lvl3pPr marL="4127784" indent="0">
              <a:buNone/>
              <a:defRPr sz="8100" b="1"/>
            </a:lvl3pPr>
            <a:lvl4pPr marL="6191677" indent="0">
              <a:buNone/>
              <a:defRPr sz="7200" b="1"/>
            </a:lvl4pPr>
            <a:lvl5pPr marL="8255569" indent="0">
              <a:buNone/>
              <a:defRPr sz="7200" b="1"/>
            </a:lvl5pPr>
            <a:lvl6pPr marL="10319461" indent="0">
              <a:buNone/>
              <a:defRPr sz="7200" b="1"/>
            </a:lvl6pPr>
            <a:lvl7pPr marL="12383353" indent="0">
              <a:buNone/>
              <a:defRPr sz="7200" b="1"/>
            </a:lvl7pPr>
            <a:lvl8pPr marL="14447246" indent="0">
              <a:buNone/>
              <a:defRPr sz="7200" b="1"/>
            </a:lvl8pPr>
            <a:lvl9pPr marL="16511138" indent="0">
              <a:buNone/>
              <a:defRPr sz="7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4" y="13339234"/>
            <a:ext cx="13337858" cy="24234566"/>
          </a:xfrm>
        </p:spPr>
        <p:txBody>
          <a:bodyPr/>
          <a:lstStyle>
            <a:lvl1pPr>
              <a:defRPr sz="10800">
                <a:latin typeface="Arial"/>
              </a:defRPr>
            </a:lvl1pPr>
            <a:lvl2pPr>
              <a:defRPr sz="9000">
                <a:latin typeface="Arial"/>
              </a:defRPr>
            </a:lvl2pPr>
            <a:lvl3pPr>
              <a:defRPr sz="8100">
                <a:latin typeface="Arial"/>
              </a:defRPr>
            </a:lvl3pPr>
            <a:lvl4pPr>
              <a:defRPr sz="7200">
                <a:latin typeface="Arial"/>
              </a:defRPr>
            </a:lvl4pPr>
            <a:lvl5pPr>
              <a:defRPr sz="7200">
                <a:latin typeface="Arial"/>
              </a:defRPr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5994-EAA4-2B4C-BA3C-E262B89F7CA8}" type="datetimeFigureOut">
              <a:rPr lang="en-US" smtClean="0"/>
              <a:t>16-06-13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F77C-70C6-8845-AE17-110185C6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684446"/>
            <a:ext cx="27157680" cy="7010400"/>
          </a:xfrm>
          <a:prstGeom prst="rect">
            <a:avLst/>
          </a:prstGeom>
        </p:spPr>
        <p:txBody>
          <a:bodyPr vert="horz" lIns="412778" tIns="206389" rIns="412778" bIns="2063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9814563"/>
            <a:ext cx="27157680" cy="27759240"/>
          </a:xfrm>
          <a:prstGeom prst="rect">
            <a:avLst/>
          </a:prstGeom>
        </p:spPr>
        <p:txBody>
          <a:bodyPr vert="horz" lIns="412778" tIns="206389" rIns="412778" bIns="2063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8985617"/>
            <a:ext cx="7040880" cy="2239433"/>
          </a:xfrm>
          <a:prstGeom prst="rect">
            <a:avLst/>
          </a:prstGeom>
        </p:spPr>
        <p:txBody>
          <a:bodyPr vert="horz" lIns="412778" tIns="206389" rIns="412778" bIns="206389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5994-EAA4-2B4C-BA3C-E262B89F7CA8}" type="datetimeFigureOut">
              <a:rPr lang="en-US" smtClean="0"/>
              <a:t>16-06-13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60" y="38985617"/>
            <a:ext cx="9555480" cy="2239433"/>
          </a:xfrm>
          <a:prstGeom prst="rect">
            <a:avLst/>
          </a:prstGeom>
        </p:spPr>
        <p:txBody>
          <a:bodyPr vert="horz" lIns="412778" tIns="206389" rIns="412778" bIns="206389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560" y="38985617"/>
            <a:ext cx="7040880" cy="2239433"/>
          </a:xfrm>
          <a:prstGeom prst="rect">
            <a:avLst/>
          </a:prstGeom>
        </p:spPr>
        <p:txBody>
          <a:bodyPr vert="horz" lIns="412778" tIns="206389" rIns="412778" bIns="206389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FF77C-70C6-8845-AE17-110185C6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algn="ctr" defTabSz="2063892" rtl="0" eaLnBrk="1" latinLnBrk="0" hangingPunct="1">
        <a:spcBef>
          <a:spcPct val="0"/>
        </a:spcBef>
        <a:buNone/>
        <a:defRPr sz="1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7919" indent="-1547919" algn="l" defTabSz="2063892" rtl="0" eaLnBrk="1" latinLnBrk="0" hangingPunct="1">
        <a:spcBef>
          <a:spcPct val="20000"/>
        </a:spcBef>
        <a:buFont typeface="Arial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53825" indent="-1289933" algn="l" defTabSz="2063892" rtl="0" eaLnBrk="1" latinLnBrk="0" hangingPunct="1">
        <a:spcBef>
          <a:spcPct val="20000"/>
        </a:spcBef>
        <a:buFont typeface="Arial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59731" indent="-1031946" algn="l" defTabSz="2063892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23623" indent="-1031946" algn="l" defTabSz="2063892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87515" indent="-1031946" algn="l" defTabSz="2063892" rtl="0" eaLnBrk="1" latinLnBrk="0" hangingPunct="1">
        <a:spcBef>
          <a:spcPct val="20000"/>
        </a:spcBef>
        <a:buFont typeface="Arial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51407" indent="-1031946" algn="l" defTabSz="2063892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415300" indent="-1031946" algn="l" defTabSz="2063892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79192" indent="-1031946" algn="l" defTabSz="2063892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3084" indent="-1031946" algn="l" defTabSz="2063892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6389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63892" algn="l" defTabSz="206389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27784" algn="l" defTabSz="206389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91677" algn="l" defTabSz="206389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55569" algn="l" defTabSz="206389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319461" algn="l" defTabSz="206389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83353" algn="l" defTabSz="206389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47246" algn="l" defTabSz="206389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511138" algn="l" defTabSz="2063892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8" Type="http://schemas.openxmlformats.org/officeDocument/2006/relationships/image" Target="../media/image17.jpg"/><Relationship Id="rId19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HRAC_poster_head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" y="0"/>
            <a:ext cx="30209523" cy="6529400"/>
          </a:xfrm>
          <a:prstGeom prst="rect">
            <a:avLst/>
          </a:prstGeom>
        </p:spPr>
      </p:pic>
      <p:pic>
        <p:nvPicPr>
          <p:cNvPr id="22" name="Picture 21" descr="HR-Development-Graph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337" y="19433026"/>
            <a:ext cx="11865503" cy="2670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39" y="1497096"/>
            <a:ext cx="26226189" cy="247759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Herbicide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Resistance Action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Committee</a:t>
            </a:r>
          </a:p>
          <a:p>
            <a:r>
              <a:rPr lang="en-US" sz="5400" dirty="0">
                <a:solidFill>
                  <a:srgbClr val="FFFFFF"/>
                </a:solidFill>
                <a:latin typeface="Arial"/>
                <a:cs typeface="Arial"/>
              </a:rPr>
              <a:t>A cooperative approach for the </a:t>
            </a:r>
            <a:r>
              <a:rPr lang="en-US" sz="5400" dirty="0" smtClean="0">
                <a:solidFill>
                  <a:srgbClr val="FFFFFF"/>
                </a:solidFill>
                <a:latin typeface="Arial"/>
                <a:cs typeface="Arial"/>
              </a:rPr>
              <a:t>management of </a:t>
            </a:r>
            <a:r>
              <a:rPr lang="en-US" sz="5400" dirty="0">
                <a:solidFill>
                  <a:srgbClr val="FFFFFF"/>
                </a:solidFill>
                <a:latin typeface="Arial"/>
                <a:cs typeface="Arial"/>
              </a:rPr>
              <a:t>herbicide resistance</a:t>
            </a:r>
          </a:p>
        </p:txBody>
      </p:sp>
      <p:pic>
        <p:nvPicPr>
          <p:cNvPr id="7" name="Picture 6" descr="HRAC_primary_RGB_whitety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07" y="1600873"/>
            <a:ext cx="3414758" cy="1562446"/>
          </a:xfrm>
          <a:prstGeom prst="rect">
            <a:avLst/>
          </a:prstGeom>
        </p:spPr>
      </p:pic>
      <p:pic>
        <p:nvPicPr>
          <p:cNvPr id="8" name="Picture 7" descr="CL_Logo_CWG_RGBW_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825" y="3567232"/>
            <a:ext cx="4087721" cy="1322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7039" y="4810015"/>
            <a:ext cx="622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  <a:latin typeface="Arial"/>
                <a:cs typeface="Arial"/>
              </a:rPr>
              <a:t>hracglobal.com</a:t>
            </a: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77" y="7108285"/>
            <a:ext cx="962886" cy="9628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953" y="7235289"/>
            <a:ext cx="1082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/>
                <a:cs typeface="Arial"/>
              </a:rPr>
              <a:t>Global HRAC Members:</a:t>
            </a:r>
            <a:endParaRPr lang="en-US" sz="4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953" y="11007323"/>
            <a:ext cx="10477775" cy="875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rgbClr val="A3B53A"/>
                </a:solidFill>
                <a:latin typeface="Arial"/>
                <a:cs typeface="Arial"/>
              </a:rPr>
              <a:t>The role of </a:t>
            </a:r>
            <a:r>
              <a:rPr lang="en-US" sz="3200" b="1" dirty="0">
                <a:solidFill>
                  <a:srgbClr val="A3B53A"/>
                </a:solidFill>
                <a:latin typeface="Arial"/>
                <a:cs typeface="Arial"/>
              </a:rPr>
              <a:t>G</a:t>
            </a:r>
            <a:r>
              <a:rPr lang="en-US" sz="3200" b="1" dirty="0" smtClean="0">
                <a:solidFill>
                  <a:srgbClr val="A3B53A"/>
                </a:solidFill>
                <a:latin typeface="Arial"/>
                <a:cs typeface="Arial"/>
              </a:rPr>
              <a:t>lobal HRAC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Arial"/>
                <a:cs typeface="Arial"/>
              </a:rPr>
              <a:t>Founded by the agricultural industry and operating within </a:t>
            </a:r>
            <a:r>
              <a:rPr lang="en-US" sz="3200" dirty="0" err="1" smtClean="0">
                <a:latin typeface="Arial"/>
                <a:cs typeface="Arial"/>
              </a:rPr>
              <a:t>CropLife</a:t>
            </a:r>
            <a:r>
              <a:rPr lang="en-US" sz="3200" dirty="0" smtClean="0">
                <a:latin typeface="Arial"/>
                <a:cs typeface="Arial"/>
              </a:rPr>
              <a:t> International</a:t>
            </a:r>
            <a:r>
              <a:rPr lang="en-US" sz="3200" dirty="0">
                <a:latin typeface="Arial"/>
                <a:cs typeface="Arial"/>
              </a:rPr>
              <a:t>, the Herbicide Resistance Action Committee (HRAC</a:t>
            </a:r>
            <a:r>
              <a:rPr lang="en-US" sz="3200" dirty="0" smtClean="0">
                <a:latin typeface="Arial"/>
                <a:cs typeface="Arial"/>
              </a:rPr>
              <a:t>) is </a:t>
            </a:r>
            <a:r>
              <a:rPr lang="en-US" sz="3200" dirty="0">
                <a:latin typeface="Arial"/>
                <a:cs typeface="Arial"/>
              </a:rPr>
              <a:t>an international body that: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fosters </a:t>
            </a:r>
            <a:r>
              <a:rPr lang="en-US" sz="3200" dirty="0">
                <a:latin typeface="Arial"/>
                <a:cs typeface="Arial"/>
              </a:rPr>
              <a:t>responsible herbicide use;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supports </a:t>
            </a:r>
            <a:r>
              <a:rPr lang="en-US" sz="3200" dirty="0">
                <a:latin typeface="Arial"/>
                <a:cs typeface="Arial"/>
              </a:rPr>
              <a:t>and participates in research, </a:t>
            </a:r>
            <a:r>
              <a:rPr lang="en-US" sz="3200" dirty="0" smtClean="0">
                <a:latin typeface="Arial"/>
                <a:cs typeface="Arial"/>
              </a:rPr>
              <a:t>conferences and </a:t>
            </a:r>
            <a:r>
              <a:rPr lang="en-US" sz="3200" dirty="0">
                <a:latin typeface="Arial"/>
                <a:cs typeface="Arial"/>
              </a:rPr>
              <a:t>seminars;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promotes </a:t>
            </a:r>
            <a:r>
              <a:rPr lang="en-US" sz="3200" dirty="0">
                <a:latin typeface="Arial"/>
                <a:cs typeface="Arial"/>
              </a:rPr>
              <a:t>a better understanding of the cause </a:t>
            </a:r>
            <a:r>
              <a:rPr lang="en-US" sz="3200" dirty="0" smtClean="0">
                <a:latin typeface="Arial"/>
                <a:cs typeface="Arial"/>
              </a:rPr>
              <a:t>and consequences </a:t>
            </a:r>
            <a:r>
              <a:rPr lang="en-US" sz="3200" dirty="0">
                <a:latin typeface="Arial"/>
                <a:cs typeface="Arial"/>
              </a:rPr>
              <a:t>of herbicide resistance;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recommends </a:t>
            </a:r>
            <a:r>
              <a:rPr lang="en-US" sz="3200" dirty="0">
                <a:latin typeface="Arial"/>
                <a:cs typeface="Arial"/>
              </a:rPr>
              <a:t>herbicide resistance management </a:t>
            </a:r>
            <a:r>
              <a:rPr lang="en-US" sz="3200" dirty="0" smtClean="0">
                <a:latin typeface="Arial"/>
                <a:cs typeface="Arial"/>
              </a:rPr>
              <a:t>strategies and </a:t>
            </a:r>
            <a:r>
              <a:rPr lang="en-US" sz="3200" dirty="0">
                <a:latin typeface="Arial"/>
                <a:cs typeface="Arial"/>
              </a:rPr>
              <a:t>provides practical guidelines;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pursues </a:t>
            </a:r>
            <a:r>
              <a:rPr lang="en-US" sz="3200" dirty="0">
                <a:latin typeface="Arial"/>
                <a:cs typeface="Arial"/>
              </a:rPr>
              <a:t>active collaborations with public and </a:t>
            </a:r>
            <a:r>
              <a:rPr lang="en-US" sz="3200" dirty="0" smtClean="0">
                <a:latin typeface="Arial"/>
                <a:cs typeface="Arial"/>
              </a:rPr>
              <a:t>private researchers</a:t>
            </a:r>
            <a:r>
              <a:rPr lang="en-US" sz="3200" dirty="0">
                <a:latin typeface="Arial"/>
                <a:cs typeface="Arial"/>
              </a:rPr>
              <a:t>; </a:t>
            </a:r>
            <a:r>
              <a:rPr lang="en-US" sz="3200" dirty="0" smtClean="0">
                <a:latin typeface="Arial"/>
                <a:cs typeface="Arial"/>
              </a:rPr>
              <a:t>and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facilitates </a:t>
            </a:r>
            <a:r>
              <a:rPr lang="en-US" sz="3200" dirty="0">
                <a:latin typeface="Arial"/>
                <a:cs typeface="Arial"/>
              </a:rPr>
              <a:t>communication among industry </a:t>
            </a:r>
            <a:r>
              <a:rPr lang="en-US" sz="3200" dirty="0" smtClean="0">
                <a:latin typeface="Arial"/>
                <a:cs typeface="Arial"/>
              </a:rPr>
              <a:t>representatives about </a:t>
            </a:r>
            <a:r>
              <a:rPr lang="en-US" sz="3200" dirty="0">
                <a:latin typeface="Arial"/>
                <a:cs typeface="Arial"/>
              </a:rPr>
              <a:t>herbicide resistant weeds.</a:t>
            </a: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7" name="Picture 16" descr="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13" y="21031378"/>
            <a:ext cx="941046" cy="9410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03646" y="20827037"/>
            <a:ext cx="10477775" cy="678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035B64"/>
                </a:solidFill>
                <a:latin typeface="Arial"/>
                <a:cs typeface="Arial"/>
              </a:rPr>
              <a:t>HRAC </a:t>
            </a:r>
            <a:r>
              <a:rPr lang="en-US" sz="4000" b="1" dirty="0">
                <a:solidFill>
                  <a:srgbClr val="035B64"/>
                </a:solidFill>
                <a:latin typeface="Arial"/>
                <a:cs typeface="Arial"/>
              </a:rPr>
              <a:t>Classification of Herbicides according </a:t>
            </a:r>
            <a:r>
              <a:rPr lang="en-US" sz="4000" b="1" dirty="0" smtClean="0">
                <a:solidFill>
                  <a:srgbClr val="035B64"/>
                </a:solidFill>
                <a:latin typeface="Arial"/>
                <a:cs typeface="Arial"/>
              </a:rPr>
              <a:t>to site</a:t>
            </a:r>
            <a:r>
              <a:rPr lang="en-US" sz="4000" b="1" dirty="0">
                <a:solidFill>
                  <a:srgbClr val="035B64"/>
                </a:solidFill>
                <a:latin typeface="Arial"/>
                <a:cs typeface="Arial"/>
              </a:rPr>
              <a:t>-of-action (SOA)</a:t>
            </a:r>
            <a:endParaRPr lang="en-US" sz="4000" b="1" dirty="0" smtClean="0">
              <a:solidFill>
                <a:srgbClr val="035B64"/>
              </a:solidFill>
              <a:latin typeface="Arial"/>
              <a:cs typeface="Arial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The </a:t>
            </a:r>
            <a:r>
              <a:rPr lang="en-US" sz="3200" dirty="0">
                <a:latin typeface="Arial"/>
                <a:cs typeface="Arial"/>
              </a:rPr>
              <a:t>HRAC site-of-action (SOA) classification provides farmers</a:t>
            </a:r>
            <a:r>
              <a:rPr lang="en-US" sz="3200" dirty="0" smtClean="0">
                <a:latin typeface="Arial"/>
                <a:cs typeface="Arial"/>
              </a:rPr>
              <a:t>, growers</a:t>
            </a:r>
            <a:r>
              <a:rPr lang="en-US" sz="3200" dirty="0">
                <a:latin typeface="Arial"/>
                <a:cs typeface="Arial"/>
              </a:rPr>
              <a:t>, advisors, extension staff, consultants and crop </a:t>
            </a:r>
            <a:r>
              <a:rPr lang="en-US" sz="3200" dirty="0" smtClean="0">
                <a:latin typeface="Arial"/>
                <a:cs typeface="Arial"/>
              </a:rPr>
              <a:t>protection professionals </a:t>
            </a:r>
            <a:r>
              <a:rPr lang="en-US" sz="3200" dirty="0">
                <a:latin typeface="Arial"/>
                <a:cs typeface="Arial"/>
              </a:rPr>
              <a:t>with a guide to the selection of herbicides for </a:t>
            </a:r>
            <a:r>
              <a:rPr lang="en-US" sz="3200" dirty="0" smtClean="0">
                <a:latin typeface="Arial"/>
                <a:cs typeface="Arial"/>
              </a:rPr>
              <a:t>use in </a:t>
            </a:r>
            <a:r>
              <a:rPr lang="en-US" sz="3200" dirty="0">
                <a:latin typeface="Arial"/>
                <a:cs typeface="Arial"/>
              </a:rPr>
              <a:t>an integrated weed management plan.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Herbicides </a:t>
            </a:r>
            <a:r>
              <a:rPr lang="en-US" sz="3200" dirty="0">
                <a:latin typeface="Arial"/>
                <a:cs typeface="Arial"/>
              </a:rPr>
              <a:t>are classified according to their sites-of-action (SOA).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Using </a:t>
            </a:r>
            <a:r>
              <a:rPr lang="en-US" sz="3200" dirty="0">
                <a:latin typeface="Arial"/>
                <a:cs typeface="Arial"/>
              </a:rPr>
              <a:t>multiple herbicide sites-of-action (SOA</a:t>
            </a:r>
            <a:r>
              <a:rPr lang="en-US" sz="3200" dirty="0" smtClean="0">
                <a:latin typeface="Arial"/>
                <a:cs typeface="Arial"/>
              </a:rPr>
              <a:t>) and </a:t>
            </a:r>
            <a:r>
              <a:rPr lang="en-US" sz="3200" dirty="0">
                <a:latin typeface="Arial"/>
                <a:cs typeface="Arial"/>
              </a:rPr>
              <a:t>rotation will help </a:t>
            </a:r>
            <a:r>
              <a:rPr lang="en-US" sz="3200" dirty="0" smtClean="0">
                <a:latin typeface="Arial"/>
                <a:cs typeface="Arial"/>
              </a:rPr>
              <a:t>mitigate </a:t>
            </a:r>
            <a:r>
              <a:rPr lang="en-US" sz="3200" dirty="0">
                <a:latin typeface="Arial"/>
                <a:cs typeface="Arial"/>
              </a:rPr>
              <a:t>and rotation will help mitigate resistance.</a:t>
            </a: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64983"/>
              </p:ext>
            </p:extLst>
          </p:nvPr>
        </p:nvGraphicFramePr>
        <p:xfrm>
          <a:off x="2696161" y="28081152"/>
          <a:ext cx="11567759" cy="83191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45885"/>
                <a:gridCol w="3648504"/>
                <a:gridCol w="2101353"/>
                <a:gridCol w="3672017"/>
              </a:tblGrid>
              <a:tr h="851473">
                <a:tc>
                  <a:txBody>
                    <a:bodyPr/>
                    <a:lstStyle/>
                    <a:p>
                      <a:pPr lvl="0"/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HRAC Classification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pPr marL="0" marR="0" lvl="0" indent="0" algn="l" defTabSz="2063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Site-of-action (SOA)</a:t>
                      </a:r>
                      <a:endParaRPr lang="en-US" sz="2000" b="1" dirty="0" smtClean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HRAC Classification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pPr marL="0" marR="0" lvl="0" indent="0" algn="l" defTabSz="2063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Site-of-action (SOA)</a:t>
                      </a:r>
                    </a:p>
                  </a:txBody>
                  <a:tcPr marL="274320" anchor="ctr"/>
                </a:tc>
              </a:tr>
              <a:tr h="7620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A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acetyl CoA carboxylase (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ACCase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H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Inhibiton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of glutamine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synthetase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  <a:tr h="8174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B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acetolactate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synthase ALS (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acetohydroxyacid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synthase AHAS)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I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DHP (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dihydropteroate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) synthase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  <a:tr h="5868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baseline="-250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photosynthesis at photosystem II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lang="en-US" sz="2000" baseline="-250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microtubule assembly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photosynthesis at photosystem II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lang="en-US" sz="2000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microtubule organization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baseline="-250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2000" baseline="-25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photosynthesis at photosystem II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lang="en-US" sz="2000" baseline="-250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2000" baseline="-25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cell division (VLCFA)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D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 I electron diversion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L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cellulose synthesis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Inhibiton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of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protoporyhyrinogen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oxidase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M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Uncoupling (Membrane disruption)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2000" baseline="-250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Inhibiton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of carotenoid biosynthesis (PDS)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Inhibition of lipid synthesis</a:t>
                      </a:r>
                    </a:p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(not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ACCase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2000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Inhibiton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of 4-HPPD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O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Synthetic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auxin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2000" baseline="-250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2000" baseline="-25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Unknown target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P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Auxin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transport inhibition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G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Inhibiton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of EPSP synthase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Z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Unknown mode of action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274320"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1381746" y="16278867"/>
            <a:ext cx="18466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5046" y="37811801"/>
            <a:ext cx="1047777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chemeClr val="tx2"/>
                </a:solidFill>
                <a:latin typeface="Arial"/>
                <a:cs typeface="Arial"/>
              </a:rPr>
              <a:t>What is herbicide </a:t>
            </a:r>
            <a:r>
              <a:rPr lang="en-US" sz="4000" b="1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lang="en-US" sz="4000" b="1" dirty="0" smtClean="0">
                <a:solidFill>
                  <a:schemeClr val="tx2"/>
                </a:solidFill>
                <a:latin typeface="Arial"/>
                <a:cs typeface="Arial"/>
              </a:rPr>
              <a:t>esistance?</a:t>
            </a:r>
          </a:p>
          <a:p>
            <a:r>
              <a:rPr lang="en-US" sz="3200" dirty="0">
                <a:latin typeface="Arial"/>
                <a:cs typeface="Arial"/>
              </a:rPr>
              <a:t>Herbicide resistance is the naturally occurring, </a:t>
            </a:r>
            <a:r>
              <a:rPr lang="en-US" sz="3200" dirty="0" smtClean="0">
                <a:latin typeface="Arial"/>
                <a:cs typeface="Arial"/>
              </a:rPr>
              <a:t>inheritable ability </a:t>
            </a:r>
            <a:r>
              <a:rPr lang="en-US" sz="3200" dirty="0">
                <a:latin typeface="Arial"/>
                <a:cs typeface="Arial"/>
              </a:rPr>
              <a:t>of some weed biotypes within a given weed population </a:t>
            </a:r>
            <a:r>
              <a:rPr lang="en-US" sz="3200" dirty="0" smtClean="0">
                <a:latin typeface="Arial"/>
                <a:cs typeface="Arial"/>
              </a:rPr>
              <a:t>to survive </a:t>
            </a:r>
            <a:r>
              <a:rPr lang="en-US" sz="3200" dirty="0">
                <a:latin typeface="Arial"/>
                <a:cs typeface="Arial"/>
              </a:rPr>
              <a:t>a herbicide treatment that should otherwise</a:t>
            </a:r>
            <a:r>
              <a:rPr lang="en-US" sz="3200" dirty="0" smtClean="0">
                <a:latin typeface="Arial"/>
                <a:cs typeface="Arial"/>
              </a:rPr>
              <a:t>, effectively </a:t>
            </a:r>
            <a:r>
              <a:rPr lang="en-US" sz="3200" dirty="0">
                <a:latin typeface="Arial"/>
                <a:cs typeface="Arial"/>
              </a:rPr>
              <a:t>control the weed population.</a:t>
            </a: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2" name="Picture 1" descr="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62" y="37736757"/>
            <a:ext cx="964525" cy="964525"/>
          </a:xfrm>
          <a:prstGeom prst="rect">
            <a:avLst/>
          </a:prstGeom>
        </p:spPr>
      </p:pic>
      <p:pic>
        <p:nvPicPr>
          <p:cNvPr id="3" name="Picture 2" descr="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93" y="7024862"/>
            <a:ext cx="941046" cy="9410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609911" y="6963991"/>
            <a:ext cx="10477775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chemeClr val="tx2"/>
                </a:solidFill>
                <a:latin typeface="Arial"/>
                <a:cs typeface="Arial"/>
              </a:rPr>
              <a:t>Where are herbicide resistant </a:t>
            </a:r>
            <a:br>
              <a:rPr lang="en-US" sz="4000" b="1" dirty="0" smtClean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4000" b="1" dirty="0" smtClean="0">
                <a:solidFill>
                  <a:schemeClr val="tx2"/>
                </a:solidFill>
                <a:latin typeface="Arial"/>
                <a:cs typeface="Arial"/>
              </a:rPr>
              <a:t>weeds reported?</a:t>
            </a:r>
          </a:p>
          <a:p>
            <a:r>
              <a:rPr lang="en-US" sz="3200" dirty="0">
                <a:latin typeface="Arial"/>
                <a:cs typeface="Arial"/>
              </a:rPr>
              <a:t>The International Survey of Herbicide Resistant Weeds is </a:t>
            </a:r>
            <a:r>
              <a:rPr lang="en-US" sz="3200" dirty="0" smtClean="0">
                <a:latin typeface="Arial"/>
                <a:cs typeface="Arial"/>
              </a:rPr>
              <a:t>a website </a:t>
            </a:r>
            <a:r>
              <a:rPr lang="en-US" sz="3200" dirty="0">
                <a:latin typeface="Arial"/>
                <a:cs typeface="Arial"/>
              </a:rPr>
              <a:t>to maintain scientific accuracy in the reporting of </a:t>
            </a:r>
            <a:r>
              <a:rPr lang="en-US" sz="3200" dirty="0" smtClean="0">
                <a:latin typeface="Arial"/>
                <a:cs typeface="Arial"/>
              </a:rPr>
              <a:t>herbicide resistant </a:t>
            </a:r>
            <a:r>
              <a:rPr lang="en-US" sz="3200" dirty="0">
                <a:latin typeface="Arial"/>
                <a:cs typeface="Arial"/>
              </a:rPr>
              <a:t>weeds globally. This </a:t>
            </a:r>
            <a:r>
              <a:rPr lang="en-US" sz="3200" dirty="0" smtClean="0">
                <a:latin typeface="Arial"/>
                <a:cs typeface="Arial"/>
              </a:rPr>
              <a:t>collaborative effort </a:t>
            </a:r>
            <a:r>
              <a:rPr lang="en-US" sz="3200" dirty="0">
                <a:latin typeface="Arial"/>
                <a:cs typeface="Arial"/>
              </a:rPr>
              <a:t>is supported </a:t>
            </a:r>
            <a:r>
              <a:rPr lang="en-US" sz="3200" dirty="0" smtClean="0">
                <a:latin typeface="Arial"/>
                <a:cs typeface="Arial"/>
              </a:rPr>
              <a:t>by government</a:t>
            </a:r>
            <a:r>
              <a:rPr lang="en-US" sz="3200" dirty="0">
                <a:latin typeface="Arial"/>
                <a:cs typeface="Arial"/>
              </a:rPr>
              <a:t>, academic, </a:t>
            </a:r>
            <a:r>
              <a:rPr lang="en-US" sz="3200" dirty="0" smtClean="0">
                <a:latin typeface="Arial"/>
                <a:cs typeface="Arial"/>
              </a:rPr>
              <a:t>and industry </a:t>
            </a:r>
            <a:r>
              <a:rPr lang="en-US" sz="3200" dirty="0">
                <a:latin typeface="Arial"/>
                <a:cs typeface="Arial"/>
              </a:rPr>
              <a:t>weed scientists </a:t>
            </a:r>
            <a:r>
              <a:rPr lang="en-US" sz="3200" dirty="0" smtClean="0">
                <a:latin typeface="Arial"/>
                <a:cs typeface="Arial"/>
              </a:rPr>
              <a:t>worldwide. This </a:t>
            </a:r>
            <a:r>
              <a:rPr lang="en-US" sz="3200" dirty="0">
                <a:latin typeface="Arial"/>
                <a:cs typeface="Arial"/>
              </a:rPr>
              <a:t>project is funded by the global Herbicide Resistance </a:t>
            </a:r>
            <a:r>
              <a:rPr lang="en-US" sz="3200" dirty="0" smtClean="0">
                <a:latin typeface="Arial"/>
                <a:cs typeface="Arial"/>
              </a:rPr>
              <a:t>Action Committee </a:t>
            </a:r>
            <a:r>
              <a:rPr lang="en-US" sz="3200" dirty="0">
                <a:latin typeface="Arial"/>
                <a:cs typeface="Arial"/>
              </a:rPr>
              <a:t>and </a:t>
            </a:r>
            <a:r>
              <a:rPr lang="en-US" sz="3200" dirty="0" err="1">
                <a:latin typeface="Arial"/>
                <a:cs typeface="Arial"/>
              </a:rPr>
              <a:t>CropLife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International.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b="1" dirty="0" smtClean="0">
                <a:latin typeface="Arial"/>
                <a:cs typeface="Arial"/>
              </a:rPr>
              <a:t>    For </a:t>
            </a:r>
            <a:r>
              <a:rPr lang="en-US" sz="3200" b="1" dirty="0">
                <a:latin typeface="Arial"/>
                <a:cs typeface="Arial"/>
              </a:rPr>
              <a:t>more information, visit: </a:t>
            </a:r>
            <a:r>
              <a:rPr lang="en-US" sz="3200" b="1" dirty="0" err="1" smtClean="0">
                <a:latin typeface="Arial"/>
                <a:cs typeface="Arial"/>
              </a:rPr>
              <a:t>www.weedscience.org</a:t>
            </a: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55271" y="14223518"/>
            <a:ext cx="1047777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chemeClr val="tx2"/>
                </a:solidFill>
                <a:latin typeface="Arial"/>
                <a:cs typeface="Arial"/>
              </a:rPr>
              <a:t>How does herbicide resistance develop?</a:t>
            </a:r>
          </a:p>
          <a:p>
            <a:r>
              <a:rPr lang="en-US" sz="3200" dirty="0">
                <a:latin typeface="Arial"/>
                <a:cs typeface="Arial"/>
              </a:rPr>
              <a:t>A small number of plants in any weed population are </a:t>
            </a:r>
            <a:r>
              <a:rPr lang="en-US" sz="3200" dirty="0" smtClean="0">
                <a:latin typeface="Arial"/>
                <a:cs typeface="Arial"/>
              </a:rPr>
              <a:t>naturally resistant </a:t>
            </a:r>
            <a:r>
              <a:rPr lang="en-US" sz="3200" dirty="0">
                <a:latin typeface="Arial"/>
                <a:cs typeface="Arial"/>
              </a:rPr>
              <a:t>to a given herbicide. A repeated application of </a:t>
            </a:r>
            <a:r>
              <a:rPr lang="en-US" sz="3200" dirty="0" smtClean="0">
                <a:latin typeface="Arial"/>
                <a:cs typeface="Arial"/>
              </a:rPr>
              <a:t>this herbicide </a:t>
            </a:r>
            <a:r>
              <a:rPr lang="en-US" sz="3200" dirty="0">
                <a:latin typeface="Arial"/>
                <a:cs typeface="Arial"/>
              </a:rPr>
              <a:t>alone will thus lead to a selection of these </a:t>
            </a:r>
            <a:r>
              <a:rPr lang="en-US" sz="3200" dirty="0" smtClean="0">
                <a:latin typeface="Arial"/>
                <a:cs typeface="Arial"/>
              </a:rPr>
              <a:t>plants. The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result</a:t>
            </a:r>
            <a:r>
              <a:rPr lang="en-US" sz="3200" dirty="0">
                <a:latin typeface="Arial"/>
                <a:cs typeface="Arial"/>
              </a:rPr>
              <a:t>: over a period of several such “selections” the </a:t>
            </a:r>
            <a:r>
              <a:rPr lang="en-US" sz="3200" dirty="0" smtClean="0">
                <a:latin typeface="Arial"/>
                <a:cs typeface="Arial"/>
              </a:rPr>
              <a:t>resistant biotype </a:t>
            </a:r>
            <a:r>
              <a:rPr lang="en-US" sz="3200" dirty="0">
                <a:latin typeface="Arial"/>
                <a:cs typeface="Arial"/>
              </a:rPr>
              <a:t>can dominate the complete weed population.</a:t>
            </a: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Picture 9" descr="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93" y="14163155"/>
            <a:ext cx="941045" cy="941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713265" y="24614323"/>
            <a:ext cx="10923859" cy="1532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035B64"/>
                </a:solidFill>
                <a:latin typeface="Arial"/>
                <a:cs typeface="Arial"/>
              </a:rPr>
              <a:t>General principles to manage </a:t>
            </a:r>
            <a:br>
              <a:rPr lang="en-US" sz="4000" b="1" dirty="0" smtClean="0">
                <a:solidFill>
                  <a:srgbClr val="035B64"/>
                </a:solidFill>
                <a:latin typeface="Arial"/>
                <a:cs typeface="Arial"/>
              </a:rPr>
            </a:br>
            <a:r>
              <a:rPr lang="en-US" sz="4000" b="1" dirty="0" smtClean="0">
                <a:solidFill>
                  <a:srgbClr val="035B64"/>
                </a:solidFill>
                <a:latin typeface="Arial"/>
                <a:cs typeface="Arial"/>
              </a:rPr>
              <a:t>herbicide resistance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Apply </a:t>
            </a:r>
            <a:r>
              <a:rPr lang="en-US" sz="3200" dirty="0">
                <a:latin typeface="Arial"/>
                <a:cs typeface="Arial"/>
              </a:rPr>
              <a:t>integrated weed management practices that include </a:t>
            </a:r>
            <a:r>
              <a:rPr lang="en-US" sz="3200" dirty="0" smtClean="0">
                <a:latin typeface="Arial"/>
                <a:cs typeface="Arial"/>
              </a:rPr>
              <a:t>both chemical </a:t>
            </a:r>
            <a:r>
              <a:rPr lang="en-US" sz="3200" dirty="0">
                <a:latin typeface="Arial"/>
                <a:cs typeface="Arial"/>
              </a:rPr>
              <a:t>and non chemical practices such as cultural, </a:t>
            </a:r>
            <a:r>
              <a:rPr lang="en-US" sz="3200" dirty="0" smtClean="0">
                <a:latin typeface="Arial"/>
                <a:cs typeface="Arial"/>
              </a:rPr>
              <a:t>biological and </a:t>
            </a:r>
            <a:r>
              <a:rPr lang="en-US" sz="3200" dirty="0">
                <a:latin typeface="Arial"/>
                <a:cs typeface="Arial"/>
              </a:rPr>
              <a:t>mechanical measures in context with the cropping system.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Use </a:t>
            </a:r>
            <a:r>
              <a:rPr lang="en-US" sz="3200" dirty="0">
                <a:latin typeface="Arial"/>
                <a:cs typeface="Arial"/>
              </a:rPr>
              <a:t>herbicide mixtures, sequences, or rotations with </a:t>
            </a:r>
            <a:r>
              <a:rPr lang="en-US" sz="3200" dirty="0" smtClean="0">
                <a:latin typeface="Arial"/>
                <a:cs typeface="Arial"/>
              </a:rPr>
              <a:t>overlapping weed </a:t>
            </a:r>
            <a:r>
              <a:rPr lang="en-US" sz="3200" dirty="0">
                <a:latin typeface="Arial"/>
                <a:cs typeface="Arial"/>
              </a:rPr>
              <a:t>spectra and multiple, distinct sites-of-action (SOA).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Use </a:t>
            </a:r>
            <a:r>
              <a:rPr lang="en-US" sz="3200" dirty="0">
                <a:latin typeface="Arial"/>
                <a:cs typeface="Arial"/>
              </a:rPr>
              <a:t>the full-recommended herbicide rate and the </a:t>
            </a:r>
            <a:r>
              <a:rPr lang="en-US" sz="3200" dirty="0" smtClean="0">
                <a:latin typeface="Arial"/>
                <a:cs typeface="Arial"/>
              </a:rPr>
              <a:t>proper application </a:t>
            </a:r>
            <a:r>
              <a:rPr lang="en-US" sz="3200" dirty="0">
                <a:latin typeface="Arial"/>
                <a:cs typeface="Arial"/>
              </a:rPr>
              <a:t>timing.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Scout </a:t>
            </a:r>
            <a:r>
              <a:rPr lang="en-US" sz="3200" dirty="0">
                <a:latin typeface="Arial"/>
                <a:cs typeface="Arial"/>
              </a:rPr>
              <a:t>fields after herbicide application to ensure control </a:t>
            </a:r>
            <a:r>
              <a:rPr lang="en-US" sz="3200" dirty="0" smtClean="0">
                <a:latin typeface="Arial"/>
                <a:cs typeface="Arial"/>
              </a:rPr>
              <a:t>has been </a:t>
            </a:r>
            <a:r>
              <a:rPr lang="en-US" sz="3200" dirty="0">
                <a:latin typeface="Arial"/>
                <a:cs typeface="Arial"/>
              </a:rPr>
              <a:t>achieved.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Prevent weeds that escape control from producing seed.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Monitor </a:t>
            </a:r>
            <a:r>
              <a:rPr lang="en-US" sz="3200" dirty="0">
                <a:latin typeface="Arial"/>
                <a:cs typeface="Arial"/>
              </a:rPr>
              <a:t>site and clean equipment between sites</a:t>
            </a:r>
            <a:r>
              <a:rPr lang="en-US" sz="32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accent2"/>
                </a:solidFill>
                <a:latin typeface="Arial"/>
                <a:cs typeface="Arial"/>
              </a:rPr>
              <a:t>For annual cropping situations, also consider </a:t>
            </a:r>
            <a:br>
              <a:rPr lang="en-US" sz="3200" b="1" dirty="0" smtClean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accent2"/>
                </a:solidFill>
                <a:latin typeface="Arial"/>
                <a:cs typeface="Arial"/>
              </a:rPr>
              <a:t>the following: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Start </a:t>
            </a:r>
            <a:r>
              <a:rPr lang="en-US" sz="3200" dirty="0">
                <a:latin typeface="Arial"/>
                <a:cs typeface="Arial"/>
              </a:rPr>
              <a:t>with fields free of weeds and control weeds early </a:t>
            </a:r>
            <a:r>
              <a:rPr lang="en-US" sz="3200" dirty="0" smtClean="0">
                <a:latin typeface="Arial"/>
                <a:cs typeface="Arial"/>
              </a:rPr>
              <a:t>by using </a:t>
            </a:r>
            <a:r>
              <a:rPr lang="en-US" sz="3200" dirty="0">
                <a:latin typeface="Arial"/>
                <a:cs typeface="Arial"/>
              </a:rPr>
              <a:t>a </a:t>
            </a:r>
            <a:r>
              <a:rPr lang="en-US" sz="3200" dirty="0" err="1">
                <a:latin typeface="Arial"/>
                <a:cs typeface="Arial"/>
              </a:rPr>
              <a:t>burndown</a:t>
            </a:r>
            <a:r>
              <a:rPr lang="en-US" sz="3200" dirty="0">
                <a:latin typeface="Arial"/>
                <a:cs typeface="Arial"/>
              </a:rPr>
              <a:t> treatment or tillage in combination </a:t>
            </a:r>
            <a:r>
              <a:rPr lang="en-US" sz="3200" dirty="0" smtClean="0">
                <a:latin typeface="Arial"/>
                <a:cs typeface="Arial"/>
              </a:rPr>
              <a:t>with a </a:t>
            </a:r>
            <a:r>
              <a:rPr lang="en-US" sz="3200" dirty="0">
                <a:latin typeface="Arial"/>
                <a:cs typeface="Arial"/>
              </a:rPr>
              <a:t>pre-emergence residual herbicide.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Use </a:t>
            </a:r>
            <a:r>
              <a:rPr lang="en-US" sz="3200" dirty="0">
                <a:latin typeface="Arial"/>
                <a:cs typeface="Arial"/>
              </a:rPr>
              <a:t>cultural and mechanical practices such as crop rotation</a:t>
            </a:r>
            <a:r>
              <a:rPr lang="en-US" sz="3200" dirty="0" smtClean="0">
                <a:latin typeface="Arial"/>
                <a:cs typeface="Arial"/>
              </a:rPr>
              <a:t>, cover </a:t>
            </a:r>
            <a:r>
              <a:rPr lang="en-US" sz="3200" dirty="0">
                <a:latin typeface="Arial"/>
                <a:cs typeface="Arial"/>
              </a:rPr>
              <a:t>crops, intercropping, choice of competitive cultivars</a:t>
            </a:r>
            <a:r>
              <a:rPr lang="en-US" sz="3200" dirty="0" smtClean="0">
                <a:latin typeface="Arial"/>
                <a:cs typeface="Arial"/>
              </a:rPr>
              <a:t>, seeding </a:t>
            </a:r>
            <a:r>
              <a:rPr lang="en-US" sz="3200" dirty="0">
                <a:latin typeface="Arial"/>
                <a:cs typeface="Arial"/>
              </a:rPr>
              <a:t>time, and tillage as appropriate and fit.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Use </a:t>
            </a:r>
            <a:r>
              <a:rPr lang="en-US" sz="3200" dirty="0">
                <a:latin typeface="Arial"/>
                <a:cs typeface="Arial"/>
              </a:rPr>
              <a:t>good agronomic principles that have positive effects </a:t>
            </a:r>
            <a:r>
              <a:rPr lang="en-US" sz="3200" dirty="0" smtClean="0">
                <a:latin typeface="Arial"/>
                <a:cs typeface="Arial"/>
              </a:rPr>
              <a:t>on crop </a:t>
            </a:r>
            <a:r>
              <a:rPr lang="en-US" sz="3200" dirty="0">
                <a:latin typeface="Arial"/>
                <a:cs typeface="Arial"/>
              </a:rPr>
              <a:t>competitiveness and yield by negatively affecting </a:t>
            </a:r>
            <a:r>
              <a:rPr lang="en-US" sz="3200" dirty="0" smtClean="0">
                <a:latin typeface="Arial"/>
                <a:cs typeface="Arial"/>
              </a:rPr>
              <a:t>weed flora </a:t>
            </a:r>
            <a:r>
              <a:rPr lang="en-US" sz="3200" dirty="0">
                <a:latin typeface="Arial"/>
                <a:cs typeface="Arial"/>
              </a:rPr>
              <a:t>and weed development.</a:t>
            </a:r>
            <a:endParaRPr lang="en-US" sz="3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59813" y="18558012"/>
            <a:ext cx="114623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Arial"/>
                <a:cs typeface="Arial"/>
              </a:rPr>
              <a:t>Development of herbicide resistance in a weed population</a:t>
            </a:r>
            <a:endParaRPr lang="en-US" sz="32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384332" y="22223663"/>
            <a:ext cx="242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Normal population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78991" y="22223663"/>
            <a:ext cx="2427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After continued selection pressure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62055" y="22223663"/>
            <a:ext cx="273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Resistant population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9" name="Picture 28" descr="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93" y="24829650"/>
            <a:ext cx="941076" cy="941076"/>
          </a:xfrm>
          <a:prstGeom prst="rect">
            <a:avLst/>
          </a:prstGeom>
        </p:spPr>
      </p:pic>
      <p:pic>
        <p:nvPicPr>
          <p:cNvPr id="30" name="Picture 29" descr="adam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3" y="8298333"/>
            <a:ext cx="1815200" cy="736453"/>
          </a:xfrm>
          <a:prstGeom prst="rect">
            <a:avLst/>
          </a:prstGeom>
        </p:spPr>
      </p:pic>
      <p:pic>
        <p:nvPicPr>
          <p:cNvPr id="31" name="Picture 30" descr="BASF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05" y="8380958"/>
            <a:ext cx="1328432" cy="662445"/>
          </a:xfrm>
          <a:prstGeom prst="rect">
            <a:avLst/>
          </a:prstGeom>
        </p:spPr>
      </p:pic>
      <p:pic>
        <p:nvPicPr>
          <p:cNvPr id="32" name="Picture 31" descr="bay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74" y="8157593"/>
            <a:ext cx="3352173" cy="1109175"/>
          </a:xfrm>
          <a:prstGeom prst="rect">
            <a:avLst/>
          </a:prstGeom>
        </p:spPr>
      </p:pic>
      <p:pic>
        <p:nvPicPr>
          <p:cNvPr id="33" name="Picture 32" descr="do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13" y="8494453"/>
            <a:ext cx="3081042" cy="435454"/>
          </a:xfrm>
          <a:prstGeom prst="rect">
            <a:avLst/>
          </a:prstGeom>
        </p:spPr>
      </p:pic>
      <p:pic>
        <p:nvPicPr>
          <p:cNvPr id="34" name="Picture 33" descr="dupont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54" y="9681420"/>
            <a:ext cx="966301" cy="392043"/>
          </a:xfrm>
          <a:prstGeom prst="rect">
            <a:avLst/>
          </a:prstGeom>
        </p:spPr>
      </p:pic>
      <p:pic>
        <p:nvPicPr>
          <p:cNvPr id="35" name="Picture 34" descr="FMC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91" y="9607258"/>
            <a:ext cx="1331889" cy="540366"/>
          </a:xfrm>
          <a:prstGeom prst="rect">
            <a:avLst/>
          </a:prstGeom>
        </p:spPr>
      </p:pic>
      <p:pic>
        <p:nvPicPr>
          <p:cNvPr id="36" name="Picture 35" descr="monsant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58" y="9390290"/>
            <a:ext cx="2401449" cy="974302"/>
          </a:xfrm>
          <a:prstGeom prst="rect">
            <a:avLst/>
          </a:prstGeom>
        </p:spPr>
      </p:pic>
      <p:pic>
        <p:nvPicPr>
          <p:cNvPr id="37" name="Picture 36" descr="sumitomo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00" y="9543756"/>
            <a:ext cx="3109662" cy="667370"/>
          </a:xfrm>
          <a:prstGeom prst="rect">
            <a:avLst/>
          </a:prstGeom>
        </p:spPr>
      </p:pic>
      <p:pic>
        <p:nvPicPr>
          <p:cNvPr id="38" name="Picture 37" descr="syngent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388" y="9573627"/>
            <a:ext cx="1497676" cy="607628"/>
          </a:xfrm>
          <a:prstGeom prst="rect">
            <a:avLst/>
          </a:prstGeom>
        </p:spPr>
      </p:pic>
      <p:sp>
        <p:nvSpPr>
          <p:cNvPr id="43" name="Isosceles Triangle 42"/>
          <p:cNvSpPr/>
          <p:nvPr/>
        </p:nvSpPr>
        <p:spPr>
          <a:xfrm rot="5400000">
            <a:off x="16698722" y="12480406"/>
            <a:ext cx="319821" cy="27570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1713" y="41350306"/>
            <a:ext cx="1555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This poster is for educational purposes only. Details are accurate to the best of our knowledge but HRAC and its member companies cannot accept responsibility </a:t>
            </a:r>
            <a:r>
              <a:rPr lang="en-US" sz="1100" dirty="0" smtClean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for how </a:t>
            </a:r>
            <a:r>
              <a:rPr lang="en-US" sz="1100" dirty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this information is used or interpreted. Advice should always be sought from local experts or advisors and health and safety recommendations followed</a:t>
            </a:r>
            <a:r>
              <a:rPr lang="en-US" sz="1100" dirty="0" smtClean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1100" dirty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Produced by HRAC committee, June </a:t>
            </a:r>
            <a:r>
              <a:rPr lang="en-US" sz="1100" dirty="0" smtClean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2016, </a:t>
            </a:r>
            <a:r>
              <a:rPr lang="en-US" sz="1100" dirty="0" err="1" smtClean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vPoster</a:t>
            </a:r>
            <a:r>
              <a:rPr lang="en-US" sz="1100" dirty="0" smtClean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Ver. 1.0 HRAC document </a:t>
            </a:r>
            <a:r>
              <a:rPr lang="en-US" sz="1100" dirty="0" smtClean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protected by </a:t>
            </a:r>
            <a:r>
              <a:rPr lang="en-US" sz="1100" dirty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© Copyright, for further information visit the HRAC website: </a:t>
            </a:r>
            <a:r>
              <a:rPr lang="en-US" sz="1100" b="1" dirty="0" err="1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rPr>
              <a:t>www.hracglobal.com</a:t>
            </a:r>
            <a:endParaRPr lang="en-US" sz="1100" b="1" dirty="0">
              <a:solidFill>
                <a:schemeClr val="bg2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696161" y="20233465"/>
            <a:ext cx="1156775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96161" y="37230281"/>
            <a:ext cx="1156775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6720779" y="13575244"/>
            <a:ext cx="1155382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720779" y="23949364"/>
            <a:ext cx="1155382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-1" y="6211369"/>
            <a:ext cx="30208947" cy="23006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9918700" y="32943800"/>
            <a:ext cx="74488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/>
                <a:cs typeface="Arial"/>
              </a:rPr>
              <a:t>Seque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aruptatio</a:t>
            </a:r>
            <a:r>
              <a:rPr lang="en-US" sz="2000" dirty="0">
                <a:latin typeface="Arial"/>
                <a:cs typeface="Arial"/>
              </a:rPr>
              <a:t> tem </a:t>
            </a:r>
            <a:r>
              <a:rPr lang="en-US" sz="2000" dirty="0" err="1">
                <a:latin typeface="Arial"/>
                <a:cs typeface="Arial"/>
              </a:rPr>
              <a:t>quatur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aut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aut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utestio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nsectur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rectectinis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explaud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aeseque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pori</a:t>
            </a:r>
            <a:r>
              <a:rPr lang="en-US" sz="2000" dirty="0">
                <a:latin typeface="Arial"/>
                <a:cs typeface="Arial"/>
              </a:rPr>
              <a:t> 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 err="1">
                <a:latin typeface="Arial"/>
                <a:cs typeface="Arial"/>
              </a:rPr>
              <a:t>ipsape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explabo</a:t>
            </a:r>
            <a:r>
              <a:rPr lang="en-US" sz="2000" dirty="0">
                <a:latin typeface="Arial"/>
                <a:cs typeface="Arial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7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RAC 1">
      <a:dk1>
        <a:srgbClr val="676266"/>
      </a:dk1>
      <a:lt1>
        <a:sysClr val="window" lastClr="FFFFFF"/>
      </a:lt1>
      <a:dk2>
        <a:srgbClr val="035B64"/>
      </a:dk2>
      <a:lt2>
        <a:srgbClr val="FFFFFF"/>
      </a:lt2>
      <a:accent1>
        <a:srgbClr val="035B64"/>
      </a:accent1>
      <a:accent2>
        <a:srgbClr val="A3B53A"/>
      </a:accent2>
      <a:accent3>
        <a:srgbClr val="D3DF4E"/>
      </a:accent3>
      <a:accent4>
        <a:srgbClr val="00A990"/>
      </a:accent4>
      <a:accent5>
        <a:srgbClr val="F5EB02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573</Words>
  <Application>Microsoft Macintosh PowerPoint</Application>
  <PresentationFormat>Custom</PresentationFormat>
  <Paragraphs>91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Sheena Case</dc:creator>
  <cp:keywords/>
  <dc:description/>
  <cp:lastModifiedBy>Sheena Case</cp:lastModifiedBy>
  <cp:revision>30</cp:revision>
  <dcterms:created xsi:type="dcterms:W3CDTF">2016-06-07T19:18:17Z</dcterms:created>
  <dcterms:modified xsi:type="dcterms:W3CDTF">2016-06-13T14:30:41Z</dcterms:modified>
  <cp:category/>
</cp:coreProperties>
</file>